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8288000" cy="10287000"/>
  <p:notesSz cx="6858000" cy="9144000"/>
  <p:embeddedFontLst>
    <p:embeddedFont>
      <p:font typeface="Archivo Black" panose="020B0604020202020204" charset="0"/>
      <p:regular r:id="rId14"/>
    </p:embeddedFont>
    <p:embeddedFont>
      <p:font typeface="Atkinson Hyperlegible" panose="020B0604020202020204" charset="0"/>
      <p:regular r:id="rId15"/>
    </p:embeddedFont>
    <p:embeddedFont>
      <p:font typeface="Calibri" panose="020F0502020204030204" pitchFamily="34" charset="0"/>
      <p:regular r:id="rId16"/>
      <p:bold r:id="rId17"/>
      <p:italic r:id="rId18"/>
      <p:boldItalic r:id="rId19"/>
    </p:embeddedFont>
    <p:embeddedFont>
      <p:font typeface="Canva Sans Bold" panose="020B0604020202020204" charset="0"/>
      <p:bold r:id="rId20"/>
    </p:embeddedFont>
    <p:embeddedFont>
      <p:font typeface="Comic Sans" panose="020B0604020202020204" charset="0"/>
      <p:regular r:id="rId21"/>
    </p:embeddedFont>
    <p:embeddedFont>
      <p:font typeface="Comic Sans Bold" panose="020B0604020202020204" charset="0"/>
      <p:bold r:id="rId22"/>
    </p:embeddedFont>
    <p:embeddedFont>
      <p:font typeface="DM Sans" panose="020F0502020204030204" pitchFamily="2" charset="0"/>
      <p:regular r:id="rId23"/>
    </p:embeddedFont>
    <p:embeddedFont>
      <p:font typeface="DM Sans Bold" panose="020B0604020202020204" charset="0"/>
      <p:bold r:id="rId24"/>
    </p:embeddedFont>
    <p:embeddedFont>
      <p:font typeface="Open Sans 2" panose="020B0604020202020204" charset="0"/>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42">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9" d="100"/>
          <a:sy n="39" d="100"/>
        </p:scale>
        <p:origin x="940" y="52"/>
      </p:cViewPr>
      <p:guideLst>
        <p:guide orient="horz" pos="2142"/>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5.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ainab Kangale" userId="29594721b6f0efcb" providerId="LiveId" clId="{142D13A0-83EA-41C5-ABA5-534AFC439626}"/>
    <pc:docChg chg="undo redo custSel modSld">
      <pc:chgData name="Zainab Kangale" userId="29594721b6f0efcb" providerId="LiveId" clId="{142D13A0-83EA-41C5-ABA5-534AFC439626}" dt="2023-10-24T11:11:43.463" v="10" actId="1076"/>
      <pc:docMkLst>
        <pc:docMk/>
      </pc:docMkLst>
      <pc:sldChg chg="modSp mod">
        <pc:chgData name="Zainab Kangale" userId="29594721b6f0efcb" providerId="LiveId" clId="{142D13A0-83EA-41C5-ABA5-534AFC439626}" dt="2023-10-24T11:10:46.225" v="0" actId="1076"/>
        <pc:sldMkLst>
          <pc:docMk/>
          <pc:sldMk cId="0" sldId="262"/>
        </pc:sldMkLst>
        <pc:spChg chg="mod">
          <ac:chgData name="Zainab Kangale" userId="29594721b6f0efcb" providerId="LiveId" clId="{142D13A0-83EA-41C5-ABA5-534AFC439626}" dt="2023-10-24T11:10:46.225" v="0" actId="1076"/>
          <ac:spMkLst>
            <pc:docMk/>
            <pc:sldMk cId="0" sldId="262"/>
            <ac:spMk id="2" creationId="{00000000-0000-0000-0000-000000000000}"/>
          </ac:spMkLst>
        </pc:spChg>
      </pc:sldChg>
      <pc:sldChg chg="modSp mod">
        <pc:chgData name="Zainab Kangale" userId="29594721b6f0efcb" providerId="LiveId" clId="{142D13A0-83EA-41C5-ABA5-534AFC439626}" dt="2023-10-24T11:11:43.463" v="10" actId="1076"/>
        <pc:sldMkLst>
          <pc:docMk/>
          <pc:sldMk cId="0" sldId="263"/>
        </pc:sldMkLst>
        <pc:grpChg chg="mod">
          <ac:chgData name="Zainab Kangale" userId="29594721b6f0efcb" providerId="LiveId" clId="{142D13A0-83EA-41C5-ABA5-534AFC439626}" dt="2023-10-24T11:11:43.463" v="10" actId="1076"/>
          <ac:grpSpMkLst>
            <pc:docMk/>
            <pc:sldMk cId="0" sldId="263"/>
            <ac:grpSpMk id="3" creationId="{00000000-0000-0000-0000-000000000000}"/>
          </ac:grpSpMkLst>
        </pc:grpChg>
      </pc:sldChg>
      <pc:sldChg chg="modSp mod">
        <pc:chgData name="Zainab Kangale" userId="29594721b6f0efcb" providerId="LiveId" clId="{142D13A0-83EA-41C5-ABA5-534AFC439626}" dt="2023-10-24T11:11:39.733" v="7" actId="1076"/>
        <pc:sldMkLst>
          <pc:docMk/>
          <pc:sldMk cId="0" sldId="264"/>
        </pc:sldMkLst>
        <pc:grpChg chg="mod">
          <ac:chgData name="Zainab Kangale" userId="29594721b6f0efcb" providerId="LiveId" clId="{142D13A0-83EA-41C5-ABA5-534AFC439626}" dt="2023-10-24T11:11:39.733" v="7" actId="1076"/>
          <ac:grpSpMkLst>
            <pc:docMk/>
            <pc:sldMk cId="0" sldId="264"/>
            <ac:grpSpMk id="8" creationId="{00000000-0000-0000-0000-000000000000}"/>
          </ac:grpSpMkLst>
        </pc:gr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10/24/2023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10/24/2023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10/24/2023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10/24/2023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10/24/2023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10/24/2023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10/24/2023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10/24/2023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10/24/2023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10/24/2023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10/24/2023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10/24/2023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A401F"/>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8679286" y="0"/>
            <a:ext cx="9608714" cy="10287000"/>
            <a:chOff x="0" y="0"/>
            <a:chExt cx="5933440" cy="6352286"/>
          </a:xfrm>
        </p:grpSpPr>
        <p:sp>
          <p:nvSpPr>
            <p:cNvPr id="3" name="Freeform 3"/>
            <p:cNvSpPr/>
            <p:nvPr/>
          </p:nvSpPr>
          <p:spPr>
            <a:xfrm>
              <a:off x="-130429" y="-589915"/>
              <a:ext cx="6274054" cy="7025767"/>
            </a:xfrm>
            <a:custGeom>
              <a:avLst/>
              <a:gdLst/>
              <a:ahLst/>
              <a:cxnLst/>
              <a:rect l="l" t="t" r="r" b="b"/>
              <a:pathLst>
                <a:path w="6274054" h="7025767">
                  <a:moveTo>
                    <a:pt x="6045073" y="6923913"/>
                  </a:moveTo>
                  <a:cubicBezTo>
                    <a:pt x="4541393" y="6946011"/>
                    <a:pt x="2941320" y="6924929"/>
                    <a:pt x="1445641" y="6933946"/>
                  </a:cubicBezTo>
                  <a:cubicBezTo>
                    <a:pt x="1132586" y="6926707"/>
                    <a:pt x="794131" y="6947408"/>
                    <a:pt x="467741" y="6934708"/>
                  </a:cubicBezTo>
                  <a:cubicBezTo>
                    <a:pt x="394335" y="6926961"/>
                    <a:pt x="0" y="7025767"/>
                    <a:pt x="252984" y="6679565"/>
                  </a:cubicBezTo>
                  <a:cubicBezTo>
                    <a:pt x="343789" y="6624066"/>
                    <a:pt x="240284" y="6527927"/>
                    <a:pt x="271145" y="6440297"/>
                  </a:cubicBezTo>
                  <a:cubicBezTo>
                    <a:pt x="385064" y="6325997"/>
                    <a:pt x="253365" y="6154420"/>
                    <a:pt x="180086" y="5980684"/>
                  </a:cubicBezTo>
                  <a:cubicBezTo>
                    <a:pt x="173990" y="5836285"/>
                    <a:pt x="293243" y="5720080"/>
                    <a:pt x="219710" y="5566283"/>
                  </a:cubicBezTo>
                  <a:cubicBezTo>
                    <a:pt x="226441" y="5493258"/>
                    <a:pt x="222504" y="5364861"/>
                    <a:pt x="154813" y="5303520"/>
                  </a:cubicBezTo>
                  <a:cubicBezTo>
                    <a:pt x="60960" y="5252847"/>
                    <a:pt x="270002" y="5097907"/>
                    <a:pt x="241554" y="4958969"/>
                  </a:cubicBezTo>
                  <a:cubicBezTo>
                    <a:pt x="249936" y="4830953"/>
                    <a:pt x="239776" y="4682617"/>
                    <a:pt x="214249" y="4531233"/>
                  </a:cubicBezTo>
                  <a:cubicBezTo>
                    <a:pt x="220726" y="4479290"/>
                    <a:pt x="249301" y="4431538"/>
                    <a:pt x="237998" y="4381627"/>
                  </a:cubicBezTo>
                  <a:cubicBezTo>
                    <a:pt x="241808" y="4308856"/>
                    <a:pt x="334137" y="4236085"/>
                    <a:pt x="266065" y="4175125"/>
                  </a:cubicBezTo>
                  <a:cubicBezTo>
                    <a:pt x="254254" y="4164838"/>
                    <a:pt x="267970" y="4147439"/>
                    <a:pt x="282829" y="4128770"/>
                  </a:cubicBezTo>
                  <a:cubicBezTo>
                    <a:pt x="272288" y="4119118"/>
                    <a:pt x="185801" y="3975735"/>
                    <a:pt x="223901" y="3916807"/>
                  </a:cubicBezTo>
                  <a:cubicBezTo>
                    <a:pt x="221742" y="3853180"/>
                    <a:pt x="297942" y="3860546"/>
                    <a:pt x="224155" y="3721735"/>
                  </a:cubicBezTo>
                  <a:cubicBezTo>
                    <a:pt x="175133" y="3708019"/>
                    <a:pt x="331470" y="3537712"/>
                    <a:pt x="398399" y="3410585"/>
                  </a:cubicBezTo>
                  <a:cubicBezTo>
                    <a:pt x="378841" y="3338195"/>
                    <a:pt x="428498" y="3276092"/>
                    <a:pt x="449453" y="3202940"/>
                  </a:cubicBezTo>
                  <a:cubicBezTo>
                    <a:pt x="471805" y="3096514"/>
                    <a:pt x="449199" y="3031236"/>
                    <a:pt x="565150" y="2936113"/>
                  </a:cubicBezTo>
                  <a:cubicBezTo>
                    <a:pt x="599186" y="2862453"/>
                    <a:pt x="512953" y="2778633"/>
                    <a:pt x="556133" y="2666238"/>
                  </a:cubicBezTo>
                  <a:cubicBezTo>
                    <a:pt x="537337" y="2651125"/>
                    <a:pt x="590296" y="2634107"/>
                    <a:pt x="556260" y="2608453"/>
                  </a:cubicBezTo>
                  <a:cubicBezTo>
                    <a:pt x="541147" y="2588133"/>
                    <a:pt x="510794" y="2592324"/>
                    <a:pt x="540258" y="2549906"/>
                  </a:cubicBezTo>
                  <a:cubicBezTo>
                    <a:pt x="529717" y="2532888"/>
                    <a:pt x="574294" y="2410587"/>
                    <a:pt x="550672" y="2322068"/>
                  </a:cubicBezTo>
                  <a:cubicBezTo>
                    <a:pt x="546608" y="2311400"/>
                    <a:pt x="613410" y="2273427"/>
                    <a:pt x="586867" y="2247265"/>
                  </a:cubicBezTo>
                  <a:cubicBezTo>
                    <a:pt x="616839" y="2186432"/>
                    <a:pt x="518795" y="2149983"/>
                    <a:pt x="601853" y="2010791"/>
                  </a:cubicBezTo>
                  <a:cubicBezTo>
                    <a:pt x="553847" y="1976120"/>
                    <a:pt x="571500" y="1934718"/>
                    <a:pt x="567309" y="1894078"/>
                  </a:cubicBezTo>
                  <a:cubicBezTo>
                    <a:pt x="623316" y="1828038"/>
                    <a:pt x="645541" y="1689481"/>
                    <a:pt x="770382" y="1441196"/>
                  </a:cubicBezTo>
                  <a:cubicBezTo>
                    <a:pt x="836422" y="1354836"/>
                    <a:pt x="828294" y="1225042"/>
                    <a:pt x="912749" y="1005078"/>
                  </a:cubicBezTo>
                  <a:cubicBezTo>
                    <a:pt x="886714" y="977011"/>
                    <a:pt x="1022477" y="986790"/>
                    <a:pt x="1114298" y="806831"/>
                  </a:cubicBezTo>
                  <a:cubicBezTo>
                    <a:pt x="1098804" y="738886"/>
                    <a:pt x="1201293" y="676021"/>
                    <a:pt x="1157986" y="599567"/>
                  </a:cubicBezTo>
                  <a:cubicBezTo>
                    <a:pt x="1570228" y="609219"/>
                    <a:pt x="2071116" y="598805"/>
                    <a:pt x="2572766" y="601599"/>
                  </a:cubicBezTo>
                  <a:cubicBezTo>
                    <a:pt x="3586988" y="605282"/>
                    <a:pt x="4528185" y="602742"/>
                    <a:pt x="5528818" y="601853"/>
                  </a:cubicBezTo>
                  <a:cubicBezTo>
                    <a:pt x="6274054" y="693420"/>
                    <a:pt x="6000750" y="0"/>
                    <a:pt x="6063869" y="2884424"/>
                  </a:cubicBezTo>
                  <a:cubicBezTo>
                    <a:pt x="6029833" y="4200398"/>
                    <a:pt x="6083554" y="5679694"/>
                    <a:pt x="6045073" y="6923913"/>
                  </a:cubicBezTo>
                  <a:close/>
                </a:path>
              </a:pathLst>
            </a:custGeom>
            <a:blipFill>
              <a:blip r:embed="rId2"/>
              <a:stretch>
                <a:fillRect t="-26282" b="-26282"/>
              </a:stretch>
            </a:blipFill>
          </p:spPr>
          <p:txBody>
            <a:bodyPr/>
            <a:lstStyle/>
            <a:p>
              <a:endParaRPr lang="en-KE"/>
            </a:p>
          </p:txBody>
        </p:sp>
      </p:grpSp>
      <p:sp>
        <p:nvSpPr>
          <p:cNvPr id="4" name="TextBox 4"/>
          <p:cNvSpPr txBox="1"/>
          <p:nvPr/>
        </p:nvSpPr>
        <p:spPr>
          <a:xfrm>
            <a:off x="1028700" y="1770743"/>
            <a:ext cx="9797464" cy="4107384"/>
          </a:xfrm>
          <a:prstGeom prst="rect">
            <a:avLst/>
          </a:prstGeom>
        </p:spPr>
        <p:txBody>
          <a:bodyPr lIns="0" tIns="0" rIns="0" bIns="0" rtlCol="0" anchor="t">
            <a:spAutoFit/>
          </a:bodyPr>
          <a:lstStyle/>
          <a:p>
            <a:pPr>
              <a:lnSpc>
                <a:spcPts val="10745"/>
              </a:lnSpc>
            </a:pPr>
            <a:r>
              <a:rPr lang="en-US" sz="9345" dirty="0">
                <a:solidFill>
                  <a:srgbClr val="FAD639"/>
                </a:solidFill>
                <a:latin typeface="Comic Sans Bold" panose="03000902030302020204"/>
              </a:rPr>
              <a:t>Towards Sustainable Mangoes </a:t>
            </a:r>
          </a:p>
        </p:txBody>
      </p:sp>
      <p:sp>
        <p:nvSpPr>
          <p:cNvPr id="5" name="TextBox 5"/>
          <p:cNvSpPr txBox="1"/>
          <p:nvPr/>
        </p:nvSpPr>
        <p:spPr>
          <a:xfrm>
            <a:off x="1028700" y="6738522"/>
            <a:ext cx="6680082" cy="627333"/>
          </a:xfrm>
          <a:prstGeom prst="rect">
            <a:avLst/>
          </a:prstGeom>
        </p:spPr>
        <p:txBody>
          <a:bodyPr lIns="0" tIns="0" rIns="0" bIns="0" rtlCol="0" anchor="t">
            <a:spAutoFit/>
          </a:bodyPr>
          <a:lstStyle/>
          <a:p>
            <a:pPr algn="ctr">
              <a:lnSpc>
                <a:spcPts val="4935"/>
              </a:lnSpc>
              <a:spcBef>
                <a:spcPct val="0"/>
              </a:spcBef>
            </a:pPr>
            <a:r>
              <a:rPr lang="en-US" sz="4290">
                <a:solidFill>
                  <a:srgbClr val="FFFFFF"/>
                </a:solidFill>
                <a:latin typeface="Atkinson Hyperlegible"/>
              </a:rPr>
              <a:t>Traceability &amp; Transparency</a:t>
            </a:r>
          </a:p>
        </p:txBody>
      </p:sp>
    </p:spTree>
  </p:cSld>
  <p:clrMapOvr>
    <a:masterClrMapping/>
  </p:clrMapOvr>
  <p:transition advTm="7164"/>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9543B"/>
        </a:solidFill>
        <a:effectLst/>
      </p:bgPr>
    </p:bg>
    <p:spTree>
      <p:nvGrpSpPr>
        <p:cNvPr id="1" name=""/>
        <p:cNvGrpSpPr/>
        <p:nvPr/>
      </p:nvGrpSpPr>
      <p:grpSpPr>
        <a:xfrm>
          <a:off x="0" y="0"/>
          <a:ext cx="0" cy="0"/>
          <a:chOff x="0" y="0"/>
          <a:chExt cx="0" cy="0"/>
        </a:xfrm>
      </p:grpSpPr>
      <p:sp>
        <p:nvSpPr>
          <p:cNvPr id="2" name="Freeform 2"/>
          <p:cNvSpPr/>
          <p:nvPr/>
        </p:nvSpPr>
        <p:spPr>
          <a:xfrm>
            <a:off x="924073" y="2547596"/>
            <a:ext cx="10633777" cy="5076711"/>
          </a:xfrm>
          <a:custGeom>
            <a:avLst/>
            <a:gdLst/>
            <a:ahLst/>
            <a:cxnLst/>
            <a:rect l="l" t="t" r="r" b="b"/>
            <a:pathLst>
              <a:path w="10633777" h="5076711">
                <a:moveTo>
                  <a:pt x="0" y="0"/>
                </a:moveTo>
                <a:lnTo>
                  <a:pt x="10633777" y="0"/>
                </a:lnTo>
                <a:lnTo>
                  <a:pt x="10633777" y="5076711"/>
                </a:lnTo>
                <a:lnTo>
                  <a:pt x="0" y="5076711"/>
                </a:lnTo>
                <a:lnTo>
                  <a:pt x="0" y="0"/>
                </a:lnTo>
                <a:close/>
              </a:path>
            </a:pathLst>
          </a:custGeom>
          <a:blipFill>
            <a:blip r:embed="rId2"/>
            <a:stretch>
              <a:fillRect t="-98243" b="-11218"/>
            </a:stretch>
          </a:blipFill>
        </p:spPr>
        <p:txBody>
          <a:bodyPr/>
          <a:lstStyle/>
          <a:p>
            <a:endParaRPr lang="en-KE"/>
          </a:p>
        </p:txBody>
      </p:sp>
      <p:sp>
        <p:nvSpPr>
          <p:cNvPr id="3" name="TextBox 3"/>
          <p:cNvSpPr txBox="1"/>
          <p:nvPr/>
        </p:nvSpPr>
        <p:spPr>
          <a:xfrm>
            <a:off x="12305877" y="2581275"/>
            <a:ext cx="4953423" cy="5133975"/>
          </a:xfrm>
          <a:prstGeom prst="rect">
            <a:avLst/>
          </a:prstGeom>
        </p:spPr>
        <p:txBody>
          <a:bodyPr lIns="0" tIns="0" rIns="0" bIns="0" rtlCol="0" anchor="t">
            <a:spAutoFit/>
          </a:bodyPr>
          <a:lstStyle/>
          <a:p>
            <a:pPr marL="0" lvl="0" indent="0">
              <a:lnSpc>
                <a:spcPts val="3375"/>
              </a:lnSpc>
            </a:pPr>
            <a:r>
              <a:rPr lang="en-US" sz="2810" spc="56">
                <a:solidFill>
                  <a:srgbClr val="FFFFFF"/>
                </a:solidFill>
                <a:latin typeface="Open Sans 2" panose="020B0606030504020204"/>
              </a:rPr>
              <a:t>Blockchain boosts mango chain: Trust via transparency, traceability cuts fraud, automation trims errors, waste lessened. Privacy/security balance crucial. Challenges: IoT stability, stakeholder unity. Costs vs. benefits vital. Education, adaptation key. Scalability prep for tech evolution.</a:t>
            </a:r>
          </a:p>
        </p:txBody>
      </p:sp>
      <p:sp>
        <p:nvSpPr>
          <p:cNvPr id="4" name="TextBox 4"/>
          <p:cNvSpPr txBox="1"/>
          <p:nvPr/>
        </p:nvSpPr>
        <p:spPr>
          <a:xfrm>
            <a:off x="604453" y="318101"/>
            <a:ext cx="15196986" cy="1434332"/>
          </a:xfrm>
          <a:prstGeom prst="rect">
            <a:avLst/>
          </a:prstGeom>
        </p:spPr>
        <p:txBody>
          <a:bodyPr lIns="0" tIns="0" rIns="0" bIns="0" rtlCol="0" anchor="t">
            <a:spAutoFit/>
          </a:bodyPr>
          <a:lstStyle/>
          <a:p>
            <a:pPr marL="0" lvl="0" indent="0">
              <a:lnSpc>
                <a:spcPts val="5570"/>
              </a:lnSpc>
            </a:pPr>
            <a:r>
              <a:rPr lang="en-US" sz="5060" spc="101">
                <a:solidFill>
                  <a:srgbClr val="FFFFFF"/>
                </a:solidFill>
                <a:latin typeface="Archivo Black" panose="020B0A03020202020B04"/>
              </a:rPr>
              <a:t>ADVANTAGES AND CONSIDERATIONS OF THE BLOCKCHAIN MODEL</a:t>
            </a:r>
          </a:p>
        </p:txBody>
      </p:sp>
      <p:sp>
        <p:nvSpPr>
          <p:cNvPr id="5" name="AutoShape 5"/>
          <p:cNvSpPr/>
          <p:nvPr/>
        </p:nvSpPr>
        <p:spPr>
          <a:xfrm>
            <a:off x="1030576" y="8419470"/>
            <a:ext cx="10115971" cy="277376"/>
          </a:xfrm>
          <a:prstGeom prst="rect">
            <a:avLst/>
          </a:prstGeom>
          <a:solidFill>
            <a:srgbClr val="2C7273"/>
          </a:solidFill>
        </p:spPr>
        <p:txBody>
          <a:bodyPr/>
          <a:lstStyle/>
          <a:p>
            <a:endParaRPr lang="en-KE"/>
          </a:p>
        </p:txBody>
      </p:sp>
    </p:spTree>
  </p:cSld>
  <p:clrMapOvr>
    <a:masterClrMapping/>
  </p:clrMapOvr>
  <p:transition advTm="2555"/>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A401F"/>
        </a:solidFill>
        <a:effectLst/>
      </p:bgPr>
    </p:bg>
    <p:spTree>
      <p:nvGrpSpPr>
        <p:cNvPr id="1" name=""/>
        <p:cNvGrpSpPr/>
        <p:nvPr/>
      </p:nvGrpSpPr>
      <p:grpSpPr>
        <a:xfrm>
          <a:off x="0" y="0"/>
          <a:ext cx="0" cy="0"/>
          <a:chOff x="0" y="0"/>
          <a:chExt cx="0" cy="0"/>
        </a:xfrm>
      </p:grpSpPr>
      <p:sp>
        <p:nvSpPr>
          <p:cNvPr id="2" name="Freeform 2"/>
          <p:cNvSpPr/>
          <p:nvPr/>
        </p:nvSpPr>
        <p:spPr>
          <a:xfrm>
            <a:off x="12999038" y="3906521"/>
            <a:ext cx="3702792" cy="6051366"/>
          </a:xfrm>
          <a:custGeom>
            <a:avLst/>
            <a:gdLst/>
            <a:ahLst/>
            <a:cxnLst/>
            <a:rect l="l" t="t" r="r" b="b"/>
            <a:pathLst>
              <a:path w="3702792" h="6051366">
                <a:moveTo>
                  <a:pt x="0" y="0"/>
                </a:moveTo>
                <a:lnTo>
                  <a:pt x="3702792" y="0"/>
                </a:lnTo>
                <a:lnTo>
                  <a:pt x="3702792" y="6051366"/>
                </a:lnTo>
                <a:lnTo>
                  <a:pt x="0" y="6051366"/>
                </a:lnTo>
                <a:lnTo>
                  <a:pt x="0" y="0"/>
                </a:lnTo>
                <a:close/>
              </a:path>
            </a:pathLst>
          </a:custGeom>
          <a:blipFill>
            <a:blip r:embed="rId2"/>
            <a:stretch>
              <a:fillRect/>
            </a:stretch>
          </a:blipFill>
        </p:spPr>
        <p:txBody>
          <a:bodyPr/>
          <a:lstStyle/>
          <a:p>
            <a:endParaRPr lang="en-KE"/>
          </a:p>
        </p:txBody>
      </p:sp>
      <p:sp>
        <p:nvSpPr>
          <p:cNvPr id="3" name="Freeform 3"/>
          <p:cNvSpPr/>
          <p:nvPr/>
        </p:nvSpPr>
        <p:spPr>
          <a:xfrm>
            <a:off x="6346205" y="5581622"/>
            <a:ext cx="5451850" cy="3634566"/>
          </a:xfrm>
          <a:custGeom>
            <a:avLst/>
            <a:gdLst/>
            <a:ahLst/>
            <a:cxnLst/>
            <a:rect l="l" t="t" r="r" b="b"/>
            <a:pathLst>
              <a:path w="5451850" h="3634566">
                <a:moveTo>
                  <a:pt x="0" y="0"/>
                </a:moveTo>
                <a:lnTo>
                  <a:pt x="5451850" y="0"/>
                </a:lnTo>
                <a:lnTo>
                  <a:pt x="5451850" y="3634566"/>
                </a:lnTo>
                <a:lnTo>
                  <a:pt x="0" y="3634566"/>
                </a:lnTo>
                <a:lnTo>
                  <a:pt x="0" y="0"/>
                </a:lnTo>
                <a:close/>
              </a:path>
            </a:pathLst>
          </a:custGeom>
          <a:blipFill>
            <a:blip r:embed="rId3"/>
            <a:stretch>
              <a:fillRect/>
            </a:stretch>
          </a:blipFill>
        </p:spPr>
        <p:txBody>
          <a:bodyPr/>
          <a:lstStyle/>
          <a:p>
            <a:endParaRPr lang="en-KE"/>
          </a:p>
        </p:txBody>
      </p:sp>
      <p:grpSp>
        <p:nvGrpSpPr>
          <p:cNvPr id="4" name="Group 4"/>
          <p:cNvGrpSpPr>
            <a:grpSpLocks noChangeAspect="1"/>
          </p:cNvGrpSpPr>
          <p:nvPr/>
        </p:nvGrpSpPr>
        <p:grpSpPr>
          <a:xfrm>
            <a:off x="541942" y="3797936"/>
            <a:ext cx="5370678" cy="5246370"/>
            <a:chOff x="0" y="0"/>
            <a:chExt cx="4828540" cy="4716780"/>
          </a:xfrm>
        </p:grpSpPr>
        <p:sp>
          <p:nvSpPr>
            <p:cNvPr id="5" name="Freeform 5"/>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4"/>
              <a:stretch>
                <a:fillRect l="-23271" r="-23271"/>
              </a:stretch>
            </a:blipFill>
          </p:spPr>
          <p:txBody>
            <a:bodyPr/>
            <a:lstStyle/>
            <a:p>
              <a:endParaRPr lang="en-KE"/>
            </a:p>
          </p:txBody>
        </p:sp>
      </p:grpSp>
      <p:grpSp>
        <p:nvGrpSpPr>
          <p:cNvPr id="6" name="Group 6"/>
          <p:cNvGrpSpPr>
            <a:grpSpLocks noChangeAspect="1"/>
          </p:cNvGrpSpPr>
          <p:nvPr/>
        </p:nvGrpSpPr>
        <p:grpSpPr>
          <a:xfrm>
            <a:off x="8183394" y="-102870"/>
            <a:ext cx="5450725" cy="5246370"/>
            <a:chOff x="30480" y="591820"/>
            <a:chExt cx="12736830" cy="12259310"/>
          </a:xfrm>
        </p:grpSpPr>
        <p:sp>
          <p:nvSpPr>
            <p:cNvPr id="7" name="Freeform 7"/>
            <p:cNvSpPr/>
            <p:nvPr/>
          </p:nvSpPr>
          <p:spPr>
            <a:xfrm>
              <a:off x="30480" y="591820"/>
              <a:ext cx="12736830" cy="12259310"/>
            </a:xfrm>
            <a:custGeom>
              <a:avLst/>
              <a:gdLst/>
              <a:ahLst/>
              <a:cxnLst/>
              <a:rect l="l" t="t" r="r" b="b"/>
              <a:pathLst>
                <a:path w="12736830" h="12259310">
                  <a:moveTo>
                    <a:pt x="11925300" y="4271010"/>
                  </a:moveTo>
                  <a:cubicBezTo>
                    <a:pt x="10819131" y="2120900"/>
                    <a:pt x="8590281"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19"/>
                    <a:pt x="1822450" y="10811510"/>
                    <a:pt x="2842260" y="11203940"/>
                  </a:cubicBezTo>
                  <a:cubicBezTo>
                    <a:pt x="5585460" y="12259310"/>
                    <a:pt x="8953500"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5"/>
              <a:stretch>
                <a:fillRect l="-243" t="-9431" r="-7452" b="-7520"/>
              </a:stretch>
            </a:blipFill>
          </p:spPr>
          <p:txBody>
            <a:bodyPr/>
            <a:lstStyle/>
            <a:p>
              <a:endParaRPr lang="en-KE"/>
            </a:p>
          </p:txBody>
        </p:sp>
      </p:grpSp>
      <p:sp>
        <p:nvSpPr>
          <p:cNvPr id="8" name="TextBox 8"/>
          <p:cNvSpPr txBox="1"/>
          <p:nvPr/>
        </p:nvSpPr>
        <p:spPr>
          <a:xfrm>
            <a:off x="0" y="308326"/>
            <a:ext cx="7048766" cy="1943927"/>
          </a:xfrm>
          <a:prstGeom prst="rect">
            <a:avLst/>
          </a:prstGeom>
        </p:spPr>
        <p:txBody>
          <a:bodyPr lIns="0" tIns="0" rIns="0" bIns="0" rtlCol="0" anchor="t">
            <a:spAutoFit/>
          </a:bodyPr>
          <a:lstStyle/>
          <a:p>
            <a:pPr algn="ctr">
              <a:lnSpc>
                <a:spcPts val="7830"/>
              </a:lnSpc>
              <a:spcBef>
                <a:spcPct val="0"/>
              </a:spcBef>
            </a:pPr>
            <a:r>
              <a:rPr lang="en-US" sz="5590">
                <a:solidFill>
                  <a:srgbClr val="FA9939"/>
                </a:solidFill>
                <a:latin typeface="Comic Sans" panose="03000702030302020204"/>
              </a:rPr>
              <a:t>Who are the stakeholders ?</a:t>
            </a:r>
          </a:p>
        </p:txBody>
      </p:sp>
      <p:sp>
        <p:nvSpPr>
          <p:cNvPr id="9" name="TextBox 9"/>
          <p:cNvSpPr txBox="1"/>
          <p:nvPr/>
        </p:nvSpPr>
        <p:spPr>
          <a:xfrm>
            <a:off x="1481601" y="8968106"/>
            <a:ext cx="3491359" cy="662939"/>
          </a:xfrm>
          <a:prstGeom prst="rect">
            <a:avLst/>
          </a:prstGeom>
        </p:spPr>
        <p:txBody>
          <a:bodyPr lIns="0" tIns="0" rIns="0" bIns="0" rtlCol="0" anchor="t">
            <a:spAutoFit/>
          </a:bodyPr>
          <a:lstStyle/>
          <a:p>
            <a:pPr algn="ctr">
              <a:lnSpc>
                <a:spcPts val="5460"/>
              </a:lnSpc>
            </a:pPr>
            <a:r>
              <a:rPr lang="en-US" sz="3900">
                <a:solidFill>
                  <a:srgbClr val="EBECF0"/>
                </a:solidFill>
                <a:latin typeface="Canva Sans Bold" panose="020B0803030501040103"/>
              </a:rPr>
              <a:t>Mango Farmer</a:t>
            </a:r>
          </a:p>
        </p:txBody>
      </p:sp>
      <p:sp>
        <p:nvSpPr>
          <p:cNvPr id="10" name="TextBox 10"/>
          <p:cNvSpPr txBox="1"/>
          <p:nvPr/>
        </p:nvSpPr>
        <p:spPr>
          <a:xfrm>
            <a:off x="7508840" y="9251950"/>
            <a:ext cx="3126581" cy="688974"/>
          </a:xfrm>
          <a:prstGeom prst="rect">
            <a:avLst/>
          </a:prstGeom>
        </p:spPr>
        <p:txBody>
          <a:bodyPr lIns="0" tIns="0" rIns="0" bIns="0" rtlCol="0" anchor="t">
            <a:spAutoFit/>
          </a:bodyPr>
          <a:lstStyle/>
          <a:p>
            <a:pPr algn="ctr">
              <a:lnSpc>
                <a:spcPts val="5600"/>
              </a:lnSpc>
            </a:pPr>
            <a:r>
              <a:rPr lang="en-US" sz="4000">
                <a:solidFill>
                  <a:srgbClr val="EBECF0"/>
                </a:solidFill>
                <a:latin typeface="Canva Sans Bold" panose="020B0803030501040103"/>
              </a:rPr>
              <a:t>Government</a:t>
            </a:r>
          </a:p>
        </p:txBody>
      </p:sp>
      <p:sp>
        <p:nvSpPr>
          <p:cNvPr id="11" name="TextBox 11"/>
          <p:cNvSpPr txBox="1"/>
          <p:nvPr/>
        </p:nvSpPr>
        <p:spPr>
          <a:xfrm>
            <a:off x="14987621" y="3830321"/>
            <a:ext cx="3772943" cy="1313179"/>
          </a:xfrm>
          <a:prstGeom prst="rect">
            <a:avLst/>
          </a:prstGeom>
        </p:spPr>
        <p:txBody>
          <a:bodyPr lIns="0" tIns="0" rIns="0" bIns="0" rtlCol="0" anchor="t">
            <a:spAutoFit/>
          </a:bodyPr>
          <a:lstStyle/>
          <a:p>
            <a:pPr algn="ctr">
              <a:lnSpc>
                <a:spcPts val="5320"/>
              </a:lnSpc>
            </a:pPr>
            <a:r>
              <a:rPr lang="en-US" sz="3800">
                <a:solidFill>
                  <a:srgbClr val="EBECF0"/>
                </a:solidFill>
                <a:latin typeface="Canva Sans Bold" panose="020B0803030501040103"/>
              </a:rPr>
              <a:t>Mango consumer</a:t>
            </a:r>
          </a:p>
        </p:txBody>
      </p:sp>
      <p:sp>
        <p:nvSpPr>
          <p:cNvPr id="12" name="TextBox 12"/>
          <p:cNvSpPr txBox="1"/>
          <p:nvPr/>
        </p:nvSpPr>
        <p:spPr>
          <a:xfrm>
            <a:off x="13634119" y="648522"/>
            <a:ext cx="4047315" cy="684155"/>
          </a:xfrm>
          <a:prstGeom prst="rect">
            <a:avLst/>
          </a:prstGeom>
        </p:spPr>
        <p:txBody>
          <a:bodyPr lIns="0" tIns="0" rIns="0" bIns="0" rtlCol="0" anchor="t">
            <a:spAutoFit/>
          </a:bodyPr>
          <a:lstStyle/>
          <a:p>
            <a:pPr algn="ctr">
              <a:lnSpc>
                <a:spcPts val="5635"/>
              </a:lnSpc>
              <a:spcBef>
                <a:spcPct val="0"/>
              </a:spcBef>
            </a:pPr>
            <a:r>
              <a:rPr lang="en-US" sz="4025">
                <a:solidFill>
                  <a:srgbClr val="FFFFFF"/>
                </a:solidFill>
                <a:latin typeface="Canva Sans Bold" panose="020B0803030501040103"/>
              </a:rPr>
              <a:t>Mango Industry </a:t>
            </a:r>
          </a:p>
        </p:txBody>
      </p:sp>
    </p:spTree>
  </p:cSld>
  <p:clrMapOvr>
    <a:masterClrMapping/>
  </p:clrMapOvr>
  <p:transition advTm="2445"/>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A401F"/>
        </a:solidFill>
        <a:effectLst/>
      </p:bgPr>
    </p:bg>
    <p:spTree>
      <p:nvGrpSpPr>
        <p:cNvPr id="1" name=""/>
        <p:cNvGrpSpPr/>
        <p:nvPr/>
      </p:nvGrpSpPr>
      <p:grpSpPr>
        <a:xfrm>
          <a:off x="0" y="0"/>
          <a:ext cx="0" cy="0"/>
          <a:chOff x="0" y="0"/>
          <a:chExt cx="0" cy="0"/>
        </a:xfrm>
      </p:grpSpPr>
      <p:sp>
        <p:nvSpPr>
          <p:cNvPr id="2" name="Freeform 2"/>
          <p:cNvSpPr/>
          <p:nvPr/>
        </p:nvSpPr>
        <p:spPr>
          <a:xfrm>
            <a:off x="514975" y="1154114"/>
            <a:ext cx="7982827" cy="8416387"/>
          </a:xfrm>
          <a:custGeom>
            <a:avLst/>
            <a:gdLst/>
            <a:ahLst/>
            <a:cxnLst/>
            <a:rect l="l" t="t" r="r" b="b"/>
            <a:pathLst>
              <a:path w="7982827" h="8416387">
                <a:moveTo>
                  <a:pt x="0" y="0"/>
                </a:moveTo>
                <a:lnTo>
                  <a:pt x="7982828" y="0"/>
                </a:lnTo>
                <a:lnTo>
                  <a:pt x="7982828" y="8416387"/>
                </a:lnTo>
                <a:lnTo>
                  <a:pt x="0" y="8416387"/>
                </a:lnTo>
                <a:lnTo>
                  <a:pt x="0" y="0"/>
                </a:lnTo>
                <a:close/>
              </a:path>
            </a:pathLst>
          </a:custGeom>
          <a:blipFill>
            <a:blip r:embed="rId2"/>
            <a:stretch>
              <a:fillRect l="-4954" t="-920" r="-1447"/>
            </a:stretch>
          </a:blipFill>
        </p:spPr>
        <p:txBody>
          <a:bodyPr/>
          <a:lstStyle/>
          <a:p>
            <a:endParaRPr lang="en-KE"/>
          </a:p>
        </p:txBody>
      </p:sp>
      <p:sp>
        <p:nvSpPr>
          <p:cNvPr id="3" name="TextBox 3"/>
          <p:cNvSpPr txBox="1"/>
          <p:nvPr/>
        </p:nvSpPr>
        <p:spPr>
          <a:xfrm>
            <a:off x="6963297" y="-95250"/>
            <a:ext cx="10878441" cy="851364"/>
          </a:xfrm>
          <a:prstGeom prst="rect">
            <a:avLst/>
          </a:prstGeom>
        </p:spPr>
        <p:txBody>
          <a:bodyPr lIns="0" tIns="0" rIns="0" bIns="0" rtlCol="0" anchor="t">
            <a:spAutoFit/>
          </a:bodyPr>
          <a:lstStyle/>
          <a:p>
            <a:pPr algn="ctr">
              <a:lnSpc>
                <a:spcPts val="7005"/>
              </a:lnSpc>
              <a:spcBef>
                <a:spcPct val="0"/>
              </a:spcBef>
            </a:pPr>
            <a:r>
              <a:rPr lang="en-US" sz="5005">
                <a:solidFill>
                  <a:srgbClr val="FA9939"/>
                </a:solidFill>
                <a:latin typeface="Comic Sans" panose="03000702030302020204"/>
              </a:rPr>
              <a:t>Why is Blockchain the best solution?</a:t>
            </a:r>
          </a:p>
        </p:txBody>
      </p:sp>
      <p:sp>
        <p:nvSpPr>
          <p:cNvPr id="4" name="TextBox 4"/>
          <p:cNvSpPr txBox="1"/>
          <p:nvPr/>
        </p:nvSpPr>
        <p:spPr>
          <a:xfrm>
            <a:off x="9880600" y="2872740"/>
            <a:ext cx="7209790" cy="528320"/>
          </a:xfrm>
          <a:prstGeom prst="rect">
            <a:avLst/>
          </a:prstGeom>
        </p:spPr>
        <p:txBody>
          <a:bodyPr wrap="square" lIns="0" tIns="0" rIns="0" bIns="0" rtlCol="0" anchor="t">
            <a:spAutoFit/>
          </a:bodyPr>
          <a:lstStyle/>
          <a:p>
            <a:pPr marL="635635" lvl="1" indent="-318135" algn="ctr">
              <a:lnSpc>
                <a:spcPts val="4120"/>
              </a:lnSpc>
              <a:buFont typeface="Arial" panose="020B0604020202020204"/>
              <a:buChar char="•"/>
            </a:pPr>
            <a:r>
              <a:rPr lang="en-US" sz="2945">
                <a:solidFill>
                  <a:srgbClr val="EBECF0"/>
                </a:solidFill>
                <a:latin typeface="Hatton" panose="00000500000000000000"/>
              </a:rPr>
              <a:t>Eliminates  intermediaries</a:t>
            </a:r>
          </a:p>
        </p:txBody>
      </p:sp>
      <p:sp>
        <p:nvSpPr>
          <p:cNvPr id="5" name="TextBox 5"/>
          <p:cNvSpPr txBox="1"/>
          <p:nvPr/>
        </p:nvSpPr>
        <p:spPr>
          <a:xfrm>
            <a:off x="10287000" y="3703320"/>
            <a:ext cx="7750175" cy="528320"/>
          </a:xfrm>
          <a:prstGeom prst="rect">
            <a:avLst/>
          </a:prstGeom>
        </p:spPr>
        <p:txBody>
          <a:bodyPr wrap="square" lIns="0" tIns="0" rIns="0" bIns="0" rtlCol="0" anchor="t">
            <a:spAutoFit/>
          </a:bodyPr>
          <a:lstStyle/>
          <a:p>
            <a:pPr marL="635635" lvl="1" indent="-318135" algn="ctr">
              <a:lnSpc>
                <a:spcPts val="4120"/>
              </a:lnSpc>
              <a:buFont typeface="Arial" panose="020B0604020202020204"/>
              <a:buChar char="•"/>
            </a:pPr>
            <a:r>
              <a:rPr lang="en-US" sz="2945">
                <a:solidFill>
                  <a:srgbClr val="EBECF0"/>
                </a:solidFill>
                <a:latin typeface="Hatton" panose="00000500000000000000"/>
              </a:rPr>
              <a:t>Permanently records infomation</a:t>
            </a:r>
          </a:p>
        </p:txBody>
      </p:sp>
      <p:sp>
        <p:nvSpPr>
          <p:cNvPr id="6" name="TextBox 6"/>
          <p:cNvSpPr txBox="1"/>
          <p:nvPr/>
        </p:nvSpPr>
        <p:spPr>
          <a:xfrm>
            <a:off x="10287000" y="4533900"/>
            <a:ext cx="4370070" cy="535940"/>
          </a:xfrm>
          <a:prstGeom prst="rect">
            <a:avLst/>
          </a:prstGeom>
        </p:spPr>
        <p:txBody>
          <a:bodyPr wrap="square" lIns="0" tIns="0" rIns="0" bIns="0" rtlCol="0" anchor="t">
            <a:spAutoFit/>
          </a:bodyPr>
          <a:lstStyle/>
          <a:p>
            <a:pPr marL="644525" lvl="1" indent="-321945" algn="ctr">
              <a:lnSpc>
                <a:spcPts val="4180"/>
              </a:lnSpc>
              <a:buFont typeface="Arial" panose="020B0604020202020204"/>
              <a:buChar char="•"/>
            </a:pPr>
            <a:r>
              <a:rPr lang="en-US" sz="2985">
                <a:solidFill>
                  <a:srgbClr val="EBECF0"/>
                </a:solidFill>
                <a:latin typeface="Hatton" panose="00000500000000000000"/>
              </a:rPr>
              <a:t>Enables Trust</a:t>
            </a:r>
          </a:p>
        </p:txBody>
      </p:sp>
      <p:sp>
        <p:nvSpPr>
          <p:cNvPr id="7" name="TextBox 7"/>
          <p:cNvSpPr txBox="1"/>
          <p:nvPr/>
        </p:nvSpPr>
        <p:spPr>
          <a:xfrm>
            <a:off x="10530205" y="5372100"/>
            <a:ext cx="5911215" cy="528320"/>
          </a:xfrm>
          <a:prstGeom prst="rect">
            <a:avLst/>
          </a:prstGeom>
        </p:spPr>
        <p:txBody>
          <a:bodyPr wrap="square" lIns="0" tIns="0" rIns="0" bIns="0" rtlCol="0" anchor="t">
            <a:spAutoFit/>
          </a:bodyPr>
          <a:lstStyle/>
          <a:p>
            <a:pPr marL="635635" lvl="1" indent="-318135" algn="ctr">
              <a:lnSpc>
                <a:spcPts val="4120"/>
              </a:lnSpc>
              <a:buFont typeface="Arial" panose="020B0604020202020204"/>
              <a:buChar char="•"/>
            </a:pPr>
            <a:r>
              <a:rPr lang="en-US" sz="2945">
                <a:solidFill>
                  <a:srgbClr val="EBECF0"/>
                </a:solidFill>
                <a:latin typeface="Hatton" panose="00000500000000000000"/>
              </a:rPr>
              <a:t>Data Security &amp; privacy</a:t>
            </a:r>
          </a:p>
        </p:txBody>
      </p:sp>
      <p:sp>
        <p:nvSpPr>
          <p:cNvPr id="8" name="TextBox 8"/>
          <p:cNvSpPr txBox="1"/>
          <p:nvPr/>
        </p:nvSpPr>
        <p:spPr>
          <a:xfrm>
            <a:off x="10744200" y="6202680"/>
            <a:ext cx="6442710" cy="528320"/>
          </a:xfrm>
          <a:prstGeom prst="rect">
            <a:avLst/>
          </a:prstGeom>
        </p:spPr>
        <p:txBody>
          <a:bodyPr wrap="square" lIns="0" tIns="0" rIns="0" bIns="0" rtlCol="0" anchor="t">
            <a:spAutoFit/>
          </a:bodyPr>
          <a:lstStyle/>
          <a:p>
            <a:pPr marL="635635" lvl="1" indent="-318135" algn="ctr">
              <a:lnSpc>
                <a:spcPts val="4120"/>
              </a:lnSpc>
              <a:buFont typeface="Arial" panose="020B0604020202020204"/>
              <a:buChar char="•"/>
            </a:pPr>
            <a:r>
              <a:rPr lang="en-US" sz="2945">
                <a:solidFill>
                  <a:srgbClr val="EBECF0"/>
                </a:solidFill>
                <a:latin typeface="Hatton" panose="00000500000000000000"/>
              </a:rPr>
              <a:t>Public &amp; Private Transparency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45DA0"/>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015" t="-178" b="-178"/>
            </a:stretch>
          </a:blipFill>
        </p:spPr>
        <p:txBody>
          <a:bodyPr/>
          <a:lstStyle/>
          <a:p>
            <a:endParaRPr lang="en-KE"/>
          </a:p>
        </p:txBody>
      </p:sp>
      <p:sp>
        <p:nvSpPr>
          <p:cNvPr id="3" name="TextBox 3"/>
          <p:cNvSpPr txBox="1"/>
          <p:nvPr/>
        </p:nvSpPr>
        <p:spPr>
          <a:xfrm>
            <a:off x="2520977" y="3937055"/>
            <a:ext cx="13907673" cy="2327165"/>
          </a:xfrm>
          <a:prstGeom prst="rect">
            <a:avLst/>
          </a:prstGeom>
        </p:spPr>
        <p:txBody>
          <a:bodyPr lIns="0" tIns="0" rIns="0" bIns="0" rtlCol="0" anchor="t">
            <a:spAutoFit/>
          </a:bodyPr>
          <a:lstStyle/>
          <a:p>
            <a:pPr algn="ctr">
              <a:lnSpc>
                <a:spcPts val="6180"/>
              </a:lnSpc>
              <a:spcBef>
                <a:spcPct val="0"/>
              </a:spcBef>
            </a:pPr>
            <a:r>
              <a:rPr lang="en-US" sz="4415">
                <a:solidFill>
                  <a:srgbClr val="FFFFFF"/>
                </a:solidFill>
                <a:latin typeface="DM Sans"/>
              </a:rPr>
              <a:t>Outdated tracking, siloed info hinder mango chain. Blockchain needed for transparency, trust, and growth.</a:t>
            </a:r>
          </a:p>
        </p:txBody>
      </p:sp>
    </p:spTree>
  </p:cSld>
  <p:clrMapOvr>
    <a:masterClrMapping/>
  </p:clrMapOvr>
  <p:transition advTm="7161"/>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015" t="-178" b="-178"/>
            </a:stretch>
          </a:blipFill>
        </p:spPr>
        <p:txBody>
          <a:bodyPr/>
          <a:lstStyle/>
          <a:p>
            <a:endParaRPr lang="en-KE"/>
          </a:p>
        </p:txBody>
      </p:sp>
      <p:grpSp>
        <p:nvGrpSpPr>
          <p:cNvPr id="3" name="Group 3"/>
          <p:cNvGrpSpPr>
            <a:grpSpLocks noChangeAspect="1"/>
          </p:cNvGrpSpPr>
          <p:nvPr/>
        </p:nvGrpSpPr>
        <p:grpSpPr>
          <a:xfrm>
            <a:off x="-4161223" y="-107311"/>
            <a:ext cx="11800546" cy="10501622"/>
            <a:chOff x="0" y="0"/>
            <a:chExt cx="6349238" cy="5650357"/>
          </a:xfrm>
        </p:grpSpPr>
        <p:sp>
          <p:nvSpPr>
            <p:cNvPr id="4" name="Freeform 4"/>
            <p:cNvSpPr/>
            <p:nvPr/>
          </p:nvSpPr>
          <p:spPr>
            <a:xfrm>
              <a:off x="-1220470" y="-200914"/>
              <a:ext cx="7579741" cy="5919724"/>
            </a:xfrm>
            <a:custGeom>
              <a:avLst/>
              <a:gdLst/>
              <a:ahLst/>
              <a:cxnLst/>
              <a:rect l="l" t="t" r="r" b="b"/>
              <a:pathLst>
                <a:path w="7579741" h="5919724">
                  <a:moveTo>
                    <a:pt x="7563231" y="542290"/>
                  </a:moveTo>
                  <a:cubicBezTo>
                    <a:pt x="7547864" y="557530"/>
                    <a:pt x="7490206" y="686562"/>
                    <a:pt x="7507224" y="715264"/>
                  </a:cubicBezTo>
                  <a:cubicBezTo>
                    <a:pt x="7525639" y="709803"/>
                    <a:pt x="7436739" y="790321"/>
                    <a:pt x="7482586" y="888111"/>
                  </a:cubicBezTo>
                  <a:cubicBezTo>
                    <a:pt x="7469505" y="906018"/>
                    <a:pt x="7553833" y="924179"/>
                    <a:pt x="7546848" y="962025"/>
                  </a:cubicBezTo>
                  <a:cubicBezTo>
                    <a:pt x="7534529" y="981202"/>
                    <a:pt x="7489825" y="974979"/>
                    <a:pt x="7525639" y="1001014"/>
                  </a:cubicBezTo>
                  <a:cubicBezTo>
                    <a:pt x="7533132" y="1085469"/>
                    <a:pt x="7579233" y="1117346"/>
                    <a:pt x="7428357" y="1351280"/>
                  </a:cubicBezTo>
                  <a:cubicBezTo>
                    <a:pt x="7398639" y="1347343"/>
                    <a:pt x="7317740" y="1604645"/>
                    <a:pt x="7205979" y="1797050"/>
                  </a:cubicBezTo>
                  <a:cubicBezTo>
                    <a:pt x="7222108" y="1833372"/>
                    <a:pt x="7240015" y="1850009"/>
                    <a:pt x="7202296" y="1916684"/>
                  </a:cubicBezTo>
                  <a:cubicBezTo>
                    <a:pt x="7208900" y="1933448"/>
                    <a:pt x="7273035" y="1963420"/>
                    <a:pt x="7239634" y="2007743"/>
                  </a:cubicBezTo>
                  <a:cubicBezTo>
                    <a:pt x="7204201" y="2091436"/>
                    <a:pt x="7205852" y="2286381"/>
                    <a:pt x="7250048" y="2317750"/>
                  </a:cubicBezTo>
                  <a:cubicBezTo>
                    <a:pt x="7275576" y="2308987"/>
                    <a:pt x="7186167" y="2474976"/>
                    <a:pt x="7233031" y="2483866"/>
                  </a:cubicBezTo>
                  <a:cubicBezTo>
                    <a:pt x="7217790" y="2541143"/>
                    <a:pt x="7278496" y="2574417"/>
                    <a:pt x="7147940" y="2695575"/>
                  </a:cubicBezTo>
                  <a:cubicBezTo>
                    <a:pt x="7045959" y="2756535"/>
                    <a:pt x="7168641" y="2805176"/>
                    <a:pt x="7069073" y="2892044"/>
                  </a:cubicBezTo>
                  <a:cubicBezTo>
                    <a:pt x="7109587" y="2925826"/>
                    <a:pt x="7008621" y="2948432"/>
                    <a:pt x="7081139" y="3107690"/>
                  </a:cubicBezTo>
                  <a:cubicBezTo>
                    <a:pt x="7090664" y="3117088"/>
                    <a:pt x="7034657" y="3165983"/>
                    <a:pt x="7017766" y="3207639"/>
                  </a:cubicBezTo>
                  <a:cubicBezTo>
                    <a:pt x="7063232" y="3257296"/>
                    <a:pt x="7012940" y="3253994"/>
                    <a:pt x="6997446" y="3340354"/>
                  </a:cubicBezTo>
                  <a:cubicBezTo>
                    <a:pt x="6914515" y="3405251"/>
                    <a:pt x="6917309" y="3435350"/>
                    <a:pt x="6838696" y="3533013"/>
                  </a:cubicBezTo>
                  <a:cubicBezTo>
                    <a:pt x="6861556" y="3525774"/>
                    <a:pt x="6889496" y="3574161"/>
                    <a:pt x="6822313" y="3687572"/>
                  </a:cubicBezTo>
                  <a:cubicBezTo>
                    <a:pt x="6817867" y="3707257"/>
                    <a:pt x="6727190" y="3726307"/>
                    <a:pt x="6704838" y="3771265"/>
                  </a:cubicBezTo>
                  <a:cubicBezTo>
                    <a:pt x="6674739" y="3791585"/>
                    <a:pt x="6736079" y="3823716"/>
                    <a:pt x="6667881" y="3824732"/>
                  </a:cubicBezTo>
                  <a:cubicBezTo>
                    <a:pt x="6676516" y="3870960"/>
                    <a:pt x="6621398" y="3859911"/>
                    <a:pt x="6607683" y="3879977"/>
                  </a:cubicBezTo>
                  <a:cubicBezTo>
                    <a:pt x="6650990" y="3906901"/>
                    <a:pt x="6618478" y="3901313"/>
                    <a:pt x="6653657" y="3916553"/>
                  </a:cubicBezTo>
                  <a:cubicBezTo>
                    <a:pt x="6651371" y="3988689"/>
                    <a:pt x="6546469" y="4092829"/>
                    <a:pt x="6552819" y="4182491"/>
                  </a:cubicBezTo>
                  <a:cubicBezTo>
                    <a:pt x="6516370" y="4270502"/>
                    <a:pt x="6542785" y="4306443"/>
                    <a:pt x="6490208" y="4402836"/>
                  </a:cubicBezTo>
                  <a:cubicBezTo>
                    <a:pt x="6527419" y="4414266"/>
                    <a:pt x="6500748" y="4427982"/>
                    <a:pt x="6457696" y="4505960"/>
                  </a:cubicBezTo>
                  <a:cubicBezTo>
                    <a:pt x="6503289" y="4531741"/>
                    <a:pt x="6486271" y="4590542"/>
                    <a:pt x="6438519" y="4659376"/>
                  </a:cubicBezTo>
                  <a:cubicBezTo>
                    <a:pt x="6519417" y="4706620"/>
                    <a:pt x="6472682" y="4854575"/>
                    <a:pt x="6428232" y="4913630"/>
                  </a:cubicBezTo>
                  <a:cubicBezTo>
                    <a:pt x="6441440" y="4962525"/>
                    <a:pt x="6419596" y="5014341"/>
                    <a:pt x="6364732" y="5057902"/>
                  </a:cubicBezTo>
                  <a:cubicBezTo>
                    <a:pt x="6326251" y="5158740"/>
                    <a:pt x="6311772" y="5242179"/>
                    <a:pt x="6153531" y="5344667"/>
                  </a:cubicBezTo>
                  <a:cubicBezTo>
                    <a:pt x="6108953" y="5423534"/>
                    <a:pt x="6112764" y="5474842"/>
                    <a:pt x="6025007" y="5580126"/>
                  </a:cubicBezTo>
                  <a:cubicBezTo>
                    <a:pt x="5990082" y="5617336"/>
                    <a:pt x="5948298" y="5575808"/>
                    <a:pt x="5956046" y="5642229"/>
                  </a:cubicBezTo>
                  <a:cubicBezTo>
                    <a:pt x="5906770" y="5660898"/>
                    <a:pt x="5970270" y="5719572"/>
                    <a:pt x="5856605" y="5769483"/>
                  </a:cubicBezTo>
                  <a:cubicBezTo>
                    <a:pt x="5875401" y="5829681"/>
                    <a:pt x="5926582" y="5859272"/>
                    <a:pt x="5715762" y="5839333"/>
                  </a:cubicBezTo>
                  <a:cubicBezTo>
                    <a:pt x="4322445" y="5836539"/>
                    <a:pt x="2963291" y="5847588"/>
                    <a:pt x="1505204" y="5835142"/>
                  </a:cubicBezTo>
                  <a:cubicBezTo>
                    <a:pt x="1422400" y="5827522"/>
                    <a:pt x="1221740" y="5919724"/>
                    <a:pt x="1265555" y="5732399"/>
                  </a:cubicBezTo>
                  <a:cubicBezTo>
                    <a:pt x="1276477" y="4087495"/>
                    <a:pt x="1248029" y="2400427"/>
                    <a:pt x="1253236" y="760476"/>
                  </a:cubicBezTo>
                  <a:cubicBezTo>
                    <a:pt x="1408430" y="0"/>
                    <a:pt x="0" y="249174"/>
                    <a:pt x="6352667" y="210693"/>
                  </a:cubicBezTo>
                  <a:cubicBezTo>
                    <a:pt x="6709537" y="218821"/>
                    <a:pt x="7224776" y="185928"/>
                    <a:pt x="7545070" y="221488"/>
                  </a:cubicBezTo>
                  <a:cubicBezTo>
                    <a:pt x="7579741" y="234569"/>
                    <a:pt x="7569835" y="514604"/>
                    <a:pt x="7563231" y="542290"/>
                  </a:cubicBezTo>
                  <a:close/>
                </a:path>
              </a:pathLst>
            </a:custGeom>
            <a:blipFill>
              <a:blip r:embed="rId3"/>
              <a:stretch>
                <a:fillRect l="-5663" r="-27904"/>
              </a:stretch>
            </a:blipFill>
          </p:spPr>
          <p:txBody>
            <a:bodyPr/>
            <a:lstStyle/>
            <a:p>
              <a:endParaRPr lang="en-KE"/>
            </a:p>
          </p:txBody>
        </p:sp>
      </p:grpSp>
      <p:grpSp>
        <p:nvGrpSpPr>
          <p:cNvPr id="5" name="Group 5"/>
          <p:cNvGrpSpPr/>
          <p:nvPr/>
        </p:nvGrpSpPr>
        <p:grpSpPr>
          <a:xfrm>
            <a:off x="9714649" y="3801111"/>
            <a:ext cx="4637005" cy="5098915"/>
            <a:chOff x="0" y="0"/>
            <a:chExt cx="6182673" cy="6798553"/>
          </a:xfrm>
        </p:grpSpPr>
        <p:sp>
          <p:nvSpPr>
            <p:cNvPr id="6" name="Freeform 6"/>
            <p:cNvSpPr/>
            <p:nvPr/>
          </p:nvSpPr>
          <p:spPr>
            <a:xfrm>
              <a:off x="0" y="4270324"/>
              <a:ext cx="1547007" cy="2528230"/>
            </a:xfrm>
            <a:custGeom>
              <a:avLst/>
              <a:gdLst/>
              <a:ahLst/>
              <a:cxnLst/>
              <a:rect l="l" t="t" r="r" b="b"/>
              <a:pathLst>
                <a:path w="1547007" h="2528230">
                  <a:moveTo>
                    <a:pt x="0" y="0"/>
                  </a:moveTo>
                  <a:lnTo>
                    <a:pt x="1547007" y="0"/>
                  </a:lnTo>
                  <a:lnTo>
                    <a:pt x="1547007" y="2528229"/>
                  </a:lnTo>
                  <a:lnTo>
                    <a:pt x="0" y="2528229"/>
                  </a:lnTo>
                  <a:lnTo>
                    <a:pt x="0" y="0"/>
                  </a:lnTo>
                  <a:close/>
                </a:path>
              </a:pathLst>
            </a:custGeom>
            <a:blipFill>
              <a:blip r:embed="rId4"/>
              <a:stretch>
                <a:fillRect/>
              </a:stretch>
            </a:blipFill>
          </p:spPr>
          <p:txBody>
            <a:bodyPr/>
            <a:lstStyle/>
            <a:p>
              <a:endParaRPr lang="en-KE"/>
            </a:p>
          </p:txBody>
        </p:sp>
        <p:sp>
          <p:nvSpPr>
            <p:cNvPr id="7" name="Freeform 7"/>
            <p:cNvSpPr/>
            <p:nvPr/>
          </p:nvSpPr>
          <p:spPr>
            <a:xfrm>
              <a:off x="773504" y="0"/>
              <a:ext cx="4030838" cy="6587481"/>
            </a:xfrm>
            <a:custGeom>
              <a:avLst/>
              <a:gdLst/>
              <a:ahLst/>
              <a:cxnLst/>
              <a:rect l="l" t="t" r="r" b="b"/>
              <a:pathLst>
                <a:path w="4030838" h="6587481">
                  <a:moveTo>
                    <a:pt x="0" y="0"/>
                  </a:moveTo>
                  <a:lnTo>
                    <a:pt x="4030837" y="0"/>
                  </a:lnTo>
                  <a:lnTo>
                    <a:pt x="4030837" y="6587481"/>
                  </a:lnTo>
                  <a:lnTo>
                    <a:pt x="0" y="6587481"/>
                  </a:lnTo>
                  <a:lnTo>
                    <a:pt x="0" y="0"/>
                  </a:lnTo>
                  <a:close/>
                </a:path>
              </a:pathLst>
            </a:custGeom>
            <a:blipFill>
              <a:blip r:embed="rId4"/>
              <a:stretch>
                <a:fillRect/>
              </a:stretch>
            </a:blipFill>
          </p:spPr>
          <p:txBody>
            <a:bodyPr/>
            <a:lstStyle/>
            <a:p>
              <a:endParaRPr lang="en-KE"/>
            </a:p>
          </p:txBody>
        </p:sp>
        <p:sp>
          <p:nvSpPr>
            <p:cNvPr id="8" name="Freeform 8"/>
            <p:cNvSpPr/>
            <p:nvPr/>
          </p:nvSpPr>
          <p:spPr>
            <a:xfrm>
              <a:off x="4423724" y="1395723"/>
              <a:ext cx="1758950" cy="2874601"/>
            </a:xfrm>
            <a:custGeom>
              <a:avLst/>
              <a:gdLst/>
              <a:ahLst/>
              <a:cxnLst/>
              <a:rect l="l" t="t" r="r" b="b"/>
              <a:pathLst>
                <a:path w="1758950" h="2874601">
                  <a:moveTo>
                    <a:pt x="0" y="0"/>
                  </a:moveTo>
                  <a:lnTo>
                    <a:pt x="1758949" y="0"/>
                  </a:lnTo>
                  <a:lnTo>
                    <a:pt x="1758949" y="2874601"/>
                  </a:lnTo>
                  <a:lnTo>
                    <a:pt x="0" y="2874601"/>
                  </a:lnTo>
                  <a:lnTo>
                    <a:pt x="0" y="0"/>
                  </a:lnTo>
                  <a:close/>
                </a:path>
              </a:pathLst>
            </a:custGeom>
            <a:blipFill>
              <a:blip r:embed="rId4"/>
              <a:stretch>
                <a:fillRect/>
              </a:stretch>
            </a:blipFill>
          </p:spPr>
          <p:txBody>
            <a:bodyPr/>
            <a:lstStyle/>
            <a:p>
              <a:endParaRPr lang="en-KE"/>
            </a:p>
          </p:txBody>
        </p:sp>
      </p:grpSp>
      <p:sp>
        <p:nvSpPr>
          <p:cNvPr id="9" name="TextBox 9"/>
          <p:cNvSpPr txBox="1"/>
          <p:nvPr/>
        </p:nvSpPr>
        <p:spPr>
          <a:xfrm>
            <a:off x="9144000" y="4085423"/>
            <a:ext cx="6242283" cy="798040"/>
          </a:xfrm>
          <a:prstGeom prst="rect">
            <a:avLst/>
          </a:prstGeom>
        </p:spPr>
        <p:txBody>
          <a:bodyPr lIns="0" tIns="0" rIns="0" bIns="0" rtlCol="0" anchor="t">
            <a:spAutoFit/>
          </a:bodyPr>
          <a:lstStyle/>
          <a:p>
            <a:pPr>
              <a:lnSpc>
                <a:spcPts val="3265"/>
              </a:lnSpc>
            </a:pPr>
            <a:r>
              <a:rPr lang="en-US" sz="2330">
                <a:solidFill>
                  <a:srgbClr val="FDFDFD"/>
                </a:solidFill>
                <a:latin typeface="Atkinson Hyperlegible"/>
              </a:rPr>
              <a:t>Blockchain technology is a decentralized system of data verified by a network of nodes.</a:t>
            </a:r>
          </a:p>
        </p:txBody>
      </p:sp>
      <p:sp>
        <p:nvSpPr>
          <p:cNvPr id="10" name="TextBox 10"/>
          <p:cNvSpPr txBox="1"/>
          <p:nvPr/>
        </p:nvSpPr>
        <p:spPr>
          <a:xfrm>
            <a:off x="8350316" y="2159937"/>
            <a:ext cx="8205502" cy="855933"/>
          </a:xfrm>
          <a:prstGeom prst="rect">
            <a:avLst/>
          </a:prstGeom>
        </p:spPr>
        <p:txBody>
          <a:bodyPr lIns="0" tIns="0" rIns="0" bIns="0" rtlCol="0" anchor="t">
            <a:spAutoFit/>
          </a:bodyPr>
          <a:lstStyle/>
          <a:p>
            <a:pPr>
              <a:lnSpc>
                <a:spcPts val="6660"/>
              </a:lnSpc>
            </a:pPr>
            <a:r>
              <a:rPr lang="en-US" sz="5790">
                <a:solidFill>
                  <a:srgbClr val="FAD02C"/>
                </a:solidFill>
                <a:latin typeface="Comic Sans" panose="03000702030302020204"/>
              </a:rPr>
              <a:t>Blockchain Technology</a:t>
            </a:r>
          </a:p>
        </p:txBody>
      </p:sp>
      <p:sp>
        <p:nvSpPr>
          <p:cNvPr id="11" name="TextBox 11"/>
          <p:cNvSpPr txBox="1"/>
          <p:nvPr/>
        </p:nvSpPr>
        <p:spPr>
          <a:xfrm>
            <a:off x="8992870" y="3121025"/>
            <a:ext cx="7040245" cy="509905"/>
          </a:xfrm>
          <a:prstGeom prst="rect">
            <a:avLst/>
          </a:prstGeom>
        </p:spPr>
        <p:txBody>
          <a:bodyPr wrap="square" lIns="0" tIns="0" rIns="0" bIns="0" rtlCol="0" anchor="t">
            <a:spAutoFit/>
          </a:bodyPr>
          <a:lstStyle/>
          <a:p>
            <a:pPr algn="ctr">
              <a:lnSpc>
                <a:spcPts val="3980"/>
              </a:lnSpc>
              <a:spcBef>
                <a:spcPct val="0"/>
              </a:spcBef>
            </a:pPr>
            <a:r>
              <a:rPr lang="en-US" sz="2845">
                <a:solidFill>
                  <a:srgbClr val="77A497"/>
                </a:solidFill>
                <a:latin typeface="DM Sans"/>
              </a:rPr>
              <a:t>THE FUTURE OF TRANSPARENCY</a:t>
            </a:r>
          </a:p>
        </p:txBody>
      </p:sp>
    </p:spTree>
  </p:cSld>
  <p:clrMapOvr>
    <a:masterClrMapping/>
  </p:clrMapOvr>
  <p:transition advTm="6197"/>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98000"/>
            </a:blip>
            <a:stretch>
              <a:fillRect t="-95185" b="-95185"/>
            </a:stretch>
          </a:blipFill>
        </p:spPr>
        <p:txBody>
          <a:bodyPr/>
          <a:lstStyle/>
          <a:p>
            <a:endParaRPr lang="en-KE"/>
          </a:p>
        </p:txBody>
      </p:sp>
      <p:grpSp>
        <p:nvGrpSpPr>
          <p:cNvPr id="3" name="Group 3"/>
          <p:cNvGrpSpPr/>
          <p:nvPr/>
        </p:nvGrpSpPr>
        <p:grpSpPr>
          <a:xfrm>
            <a:off x="1991371" y="342637"/>
            <a:ext cx="8407830" cy="1549398"/>
            <a:chOff x="0" y="-36458"/>
            <a:chExt cx="2214408" cy="408072"/>
          </a:xfrm>
        </p:grpSpPr>
        <p:sp>
          <p:nvSpPr>
            <p:cNvPr id="4" name="Freeform 4"/>
            <p:cNvSpPr/>
            <p:nvPr/>
          </p:nvSpPr>
          <p:spPr>
            <a:xfrm>
              <a:off x="0" y="0"/>
              <a:ext cx="2214408" cy="288467"/>
            </a:xfrm>
            <a:custGeom>
              <a:avLst/>
              <a:gdLst/>
              <a:ahLst/>
              <a:cxnLst/>
              <a:rect l="l" t="t" r="r" b="b"/>
              <a:pathLst>
                <a:path w="2214408" h="288467">
                  <a:moveTo>
                    <a:pt x="46961" y="0"/>
                  </a:moveTo>
                  <a:lnTo>
                    <a:pt x="2167447" y="0"/>
                  </a:lnTo>
                  <a:cubicBezTo>
                    <a:pt x="2179902" y="0"/>
                    <a:pt x="2191847" y="4948"/>
                    <a:pt x="2200654" y="13754"/>
                  </a:cubicBezTo>
                  <a:cubicBezTo>
                    <a:pt x="2209460" y="22561"/>
                    <a:pt x="2214408" y="34506"/>
                    <a:pt x="2214408" y="46961"/>
                  </a:cubicBezTo>
                  <a:lnTo>
                    <a:pt x="2214408" y="241506"/>
                  </a:lnTo>
                  <a:cubicBezTo>
                    <a:pt x="2214408" y="253961"/>
                    <a:pt x="2209460" y="265906"/>
                    <a:pt x="2200654" y="274713"/>
                  </a:cubicBezTo>
                  <a:cubicBezTo>
                    <a:pt x="2191847" y="283519"/>
                    <a:pt x="2179902" y="288467"/>
                    <a:pt x="2167447" y="288467"/>
                  </a:cubicBezTo>
                  <a:lnTo>
                    <a:pt x="46961" y="288467"/>
                  </a:lnTo>
                  <a:cubicBezTo>
                    <a:pt x="34506" y="288467"/>
                    <a:pt x="22561" y="283519"/>
                    <a:pt x="13754" y="274713"/>
                  </a:cubicBezTo>
                  <a:cubicBezTo>
                    <a:pt x="4948" y="265906"/>
                    <a:pt x="0" y="253961"/>
                    <a:pt x="0" y="241506"/>
                  </a:cubicBezTo>
                  <a:lnTo>
                    <a:pt x="0" y="46961"/>
                  </a:lnTo>
                  <a:cubicBezTo>
                    <a:pt x="0" y="34506"/>
                    <a:pt x="4948" y="22561"/>
                    <a:pt x="13754" y="13754"/>
                  </a:cubicBezTo>
                  <a:cubicBezTo>
                    <a:pt x="22561" y="4948"/>
                    <a:pt x="34506" y="0"/>
                    <a:pt x="46961" y="0"/>
                  </a:cubicBezTo>
                  <a:close/>
                </a:path>
              </a:pathLst>
            </a:custGeom>
            <a:solidFill>
              <a:srgbClr val="7F8D38"/>
            </a:solidFill>
          </p:spPr>
          <p:txBody>
            <a:bodyPr/>
            <a:lstStyle/>
            <a:p>
              <a:endParaRPr lang="en-KE"/>
            </a:p>
          </p:txBody>
        </p:sp>
        <p:sp>
          <p:nvSpPr>
            <p:cNvPr id="5" name="TextBox 5"/>
            <p:cNvSpPr txBox="1"/>
            <p:nvPr/>
          </p:nvSpPr>
          <p:spPr>
            <a:xfrm>
              <a:off x="57532" y="-36458"/>
              <a:ext cx="1838500" cy="408072"/>
            </a:xfrm>
            <a:prstGeom prst="rect">
              <a:avLst/>
            </a:prstGeom>
          </p:spPr>
          <p:txBody>
            <a:bodyPr lIns="50800" tIns="50800" rIns="50800" bIns="50800" rtlCol="0" anchor="ctr"/>
            <a:lstStyle/>
            <a:p>
              <a:pPr algn="ctr">
                <a:lnSpc>
                  <a:spcPts val="3285"/>
                </a:lnSpc>
              </a:pPr>
              <a:r>
                <a:rPr lang="en-US" sz="2345">
                  <a:solidFill>
                    <a:srgbClr val="FFFFFF"/>
                  </a:solidFill>
                  <a:latin typeface="Comic Sans" panose="03000702030302020204"/>
                </a:rPr>
                <a:t>What factors require transparency and traceability?</a:t>
              </a:r>
            </a:p>
          </p:txBody>
        </p:sp>
      </p:grpSp>
      <p:grpSp>
        <p:nvGrpSpPr>
          <p:cNvPr id="6" name="Group 6"/>
          <p:cNvGrpSpPr/>
          <p:nvPr/>
        </p:nvGrpSpPr>
        <p:grpSpPr>
          <a:xfrm>
            <a:off x="1028700" y="3326472"/>
            <a:ext cx="3409647" cy="340964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BD1717"/>
            </a:solidFill>
          </p:spPr>
          <p:txBody>
            <a:bodyPr/>
            <a:lstStyle/>
            <a:p>
              <a:endParaRPr lang="en-KE"/>
            </a:p>
          </p:txBody>
        </p:sp>
        <p:sp>
          <p:nvSpPr>
            <p:cNvPr id="8" name="TextBox 8"/>
            <p:cNvSpPr txBox="1"/>
            <p:nvPr/>
          </p:nvSpPr>
          <p:spPr>
            <a:xfrm>
              <a:off x="76200" y="38100"/>
              <a:ext cx="660400" cy="698500"/>
            </a:xfrm>
            <a:prstGeom prst="rect">
              <a:avLst/>
            </a:prstGeom>
          </p:spPr>
          <p:txBody>
            <a:bodyPr lIns="57245" tIns="57245" rIns="57245" bIns="57245" rtlCol="0" anchor="ctr"/>
            <a:lstStyle/>
            <a:p>
              <a:pPr algn="ctr">
                <a:lnSpc>
                  <a:spcPts val="2660"/>
                </a:lnSpc>
                <a:spcBef>
                  <a:spcPct val="0"/>
                </a:spcBef>
              </a:pPr>
              <a:endParaRPr/>
            </a:p>
          </p:txBody>
        </p:sp>
      </p:grpSp>
      <p:grpSp>
        <p:nvGrpSpPr>
          <p:cNvPr id="9" name="Group 9"/>
          <p:cNvGrpSpPr/>
          <p:nvPr/>
        </p:nvGrpSpPr>
        <p:grpSpPr>
          <a:xfrm>
            <a:off x="9291737" y="2054163"/>
            <a:ext cx="3593932" cy="3593932"/>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BD1717"/>
            </a:solidFill>
          </p:spPr>
          <p:txBody>
            <a:bodyPr/>
            <a:lstStyle/>
            <a:p>
              <a:endParaRPr lang="en-KE"/>
            </a:p>
          </p:txBody>
        </p:sp>
        <p:sp>
          <p:nvSpPr>
            <p:cNvPr id="11" name="TextBox 11"/>
            <p:cNvSpPr txBox="1"/>
            <p:nvPr/>
          </p:nvSpPr>
          <p:spPr>
            <a:xfrm>
              <a:off x="76200" y="38100"/>
              <a:ext cx="660400" cy="698500"/>
            </a:xfrm>
            <a:prstGeom prst="rect">
              <a:avLst/>
            </a:prstGeom>
          </p:spPr>
          <p:txBody>
            <a:bodyPr lIns="57245" tIns="57245" rIns="57245" bIns="57245" rtlCol="0" anchor="ctr"/>
            <a:lstStyle/>
            <a:p>
              <a:pPr algn="ctr">
                <a:lnSpc>
                  <a:spcPts val="2660"/>
                </a:lnSpc>
                <a:spcBef>
                  <a:spcPct val="0"/>
                </a:spcBef>
              </a:pPr>
              <a:endParaRPr/>
            </a:p>
          </p:txBody>
        </p:sp>
      </p:grpSp>
      <p:grpSp>
        <p:nvGrpSpPr>
          <p:cNvPr id="12" name="Group 12"/>
          <p:cNvGrpSpPr/>
          <p:nvPr/>
        </p:nvGrpSpPr>
        <p:grpSpPr>
          <a:xfrm>
            <a:off x="5562994" y="5185533"/>
            <a:ext cx="3409647" cy="340964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041E35"/>
            </a:solidFill>
          </p:spPr>
          <p:txBody>
            <a:bodyPr/>
            <a:lstStyle/>
            <a:p>
              <a:endParaRPr lang="en-KE"/>
            </a:p>
          </p:txBody>
        </p:sp>
        <p:sp>
          <p:nvSpPr>
            <p:cNvPr id="14" name="TextBox 14"/>
            <p:cNvSpPr txBox="1"/>
            <p:nvPr/>
          </p:nvSpPr>
          <p:spPr>
            <a:xfrm>
              <a:off x="76200" y="38100"/>
              <a:ext cx="660400" cy="698500"/>
            </a:xfrm>
            <a:prstGeom prst="rect">
              <a:avLst/>
            </a:prstGeom>
          </p:spPr>
          <p:txBody>
            <a:bodyPr lIns="57245" tIns="57245" rIns="57245" bIns="57245" rtlCol="0" anchor="ctr"/>
            <a:lstStyle/>
            <a:p>
              <a:pPr algn="ctr">
                <a:lnSpc>
                  <a:spcPts val="2660"/>
                </a:lnSpc>
                <a:spcBef>
                  <a:spcPct val="0"/>
                </a:spcBef>
              </a:pPr>
              <a:endParaRPr/>
            </a:p>
          </p:txBody>
        </p:sp>
      </p:grpSp>
      <p:sp>
        <p:nvSpPr>
          <p:cNvPr id="15" name="Freeform 15"/>
          <p:cNvSpPr/>
          <p:nvPr/>
        </p:nvSpPr>
        <p:spPr>
          <a:xfrm>
            <a:off x="8570294" y="4777077"/>
            <a:ext cx="1603369" cy="1381812"/>
          </a:xfrm>
          <a:custGeom>
            <a:avLst/>
            <a:gdLst/>
            <a:ahLst/>
            <a:cxnLst/>
            <a:rect l="l" t="t" r="r" b="b"/>
            <a:pathLst>
              <a:path w="1603369" h="1381812">
                <a:moveTo>
                  <a:pt x="0" y="0"/>
                </a:moveTo>
                <a:lnTo>
                  <a:pt x="1603368" y="0"/>
                </a:lnTo>
                <a:lnTo>
                  <a:pt x="1603368" y="1381813"/>
                </a:lnTo>
                <a:lnTo>
                  <a:pt x="0" y="13818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KE"/>
          </a:p>
        </p:txBody>
      </p:sp>
      <p:sp>
        <p:nvSpPr>
          <p:cNvPr id="16" name="Freeform 16"/>
          <p:cNvSpPr/>
          <p:nvPr/>
        </p:nvSpPr>
        <p:spPr>
          <a:xfrm rot="-1070349">
            <a:off x="4143399" y="5244052"/>
            <a:ext cx="1628827" cy="1528136"/>
          </a:xfrm>
          <a:custGeom>
            <a:avLst/>
            <a:gdLst/>
            <a:ahLst/>
            <a:cxnLst/>
            <a:rect l="l" t="t" r="r" b="b"/>
            <a:pathLst>
              <a:path w="1628827" h="1528136">
                <a:moveTo>
                  <a:pt x="0" y="0"/>
                </a:moveTo>
                <a:lnTo>
                  <a:pt x="1628827" y="0"/>
                </a:lnTo>
                <a:lnTo>
                  <a:pt x="1628827" y="1528136"/>
                </a:lnTo>
                <a:lnTo>
                  <a:pt x="0" y="15281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KE"/>
          </a:p>
        </p:txBody>
      </p:sp>
      <p:grpSp>
        <p:nvGrpSpPr>
          <p:cNvPr id="17" name="Group 17"/>
          <p:cNvGrpSpPr/>
          <p:nvPr/>
        </p:nvGrpSpPr>
        <p:grpSpPr>
          <a:xfrm>
            <a:off x="13511505" y="4594608"/>
            <a:ext cx="3409647" cy="3409647"/>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041E35"/>
            </a:solidFill>
          </p:spPr>
          <p:txBody>
            <a:bodyPr/>
            <a:lstStyle/>
            <a:p>
              <a:endParaRPr lang="en-KE"/>
            </a:p>
          </p:txBody>
        </p:sp>
        <p:sp>
          <p:nvSpPr>
            <p:cNvPr id="19" name="TextBox 19"/>
            <p:cNvSpPr txBox="1"/>
            <p:nvPr/>
          </p:nvSpPr>
          <p:spPr>
            <a:xfrm>
              <a:off x="76200" y="38100"/>
              <a:ext cx="660400" cy="698500"/>
            </a:xfrm>
            <a:prstGeom prst="rect">
              <a:avLst/>
            </a:prstGeom>
          </p:spPr>
          <p:txBody>
            <a:bodyPr lIns="57245" tIns="57245" rIns="57245" bIns="57245" rtlCol="0" anchor="ctr"/>
            <a:lstStyle/>
            <a:p>
              <a:pPr algn="ctr">
                <a:lnSpc>
                  <a:spcPts val="2660"/>
                </a:lnSpc>
                <a:spcBef>
                  <a:spcPct val="0"/>
                </a:spcBef>
              </a:pPr>
              <a:endParaRPr/>
            </a:p>
          </p:txBody>
        </p:sp>
      </p:grpSp>
      <p:sp>
        <p:nvSpPr>
          <p:cNvPr id="20" name="Freeform 20"/>
          <p:cNvSpPr/>
          <p:nvPr/>
        </p:nvSpPr>
        <p:spPr>
          <a:xfrm>
            <a:off x="12432242" y="4594608"/>
            <a:ext cx="1377424" cy="1292274"/>
          </a:xfrm>
          <a:custGeom>
            <a:avLst/>
            <a:gdLst/>
            <a:ahLst/>
            <a:cxnLst/>
            <a:rect l="l" t="t" r="r" b="b"/>
            <a:pathLst>
              <a:path w="1377424" h="1292274">
                <a:moveTo>
                  <a:pt x="0" y="0"/>
                </a:moveTo>
                <a:lnTo>
                  <a:pt x="1377423" y="0"/>
                </a:lnTo>
                <a:lnTo>
                  <a:pt x="1377423" y="1292274"/>
                </a:lnTo>
                <a:lnTo>
                  <a:pt x="0" y="129227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KE"/>
          </a:p>
        </p:txBody>
      </p:sp>
      <p:sp>
        <p:nvSpPr>
          <p:cNvPr id="21" name="TextBox 21"/>
          <p:cNvSpPr txBox="1"/>
          <p:nvPr/>
        </p:nvSpPr>
        <p:spPr>
          <a:xfrm>
            <a:off x="1518561" y="4518408"/>
            <a:ext cx="2429925" cy="972172"/>
          </a:xfrm>
          <a:prstGeom prst="rect">
            <a:avLst/>
          </a:prstGeom>
        </p:spPr>
        <p:txBody>
          <a:bodyPr lIns="0" tIns="0" rIns="0" bIns="0" rtlCol="0" anchor="t">
            <a:spAutoFit/>
          </a:bodyPr>
          <a:lstStyle/>
          <a:p>
            <a:pPr algn="ctr">
              <a:lnSpc>
                <a:spcPts val="3860"/>
              </a:lnSpc>
            </a:pPr>
            <a:r>
              <a:rPr lang="en-US" sz="2755">
                <a:solidFill>
                  <a:srgbClr val="F7F8F8"/>
                </a:solidFill>
                <a:latin typeface="Hatton" panose="00000500000000000000"/>
              </a:rPr>
              <a:t>01/</a:t>
            </a:r>
          </a:p>
          <a:p>
            <a:pPr algn="ctr">
              <a:lnSpc>
                <a:spcPts val="3860"/>
              </a:lnSpc>
            </a:pPr>
            <a:r>
              <a:rPr lang="en-US" sz="2755">
                <a:solidFill>
                  <a:srgbClr val="F7F8F8"/>
                </a:solidFill>
                <a:latin typeface="Hatton" panose="00000500000000000000"/>
              </a:rPr>
              <a:t>Supply Chain</a:t>
            </a:r>
          </a:p>
        </p:txBody>
      </p:sp>
      <p:sp>
        <p:nvSpPr>
          <p:cNvPr id="22" name="TextBox 22"/>
          <p:cNvSpPr txBox="1"/>
          <p:nvPr/>
        </p:nvSpPr>
        <p:spPr>
          <a:xfrm>
            <a:off x="5794470" y="6367944"/>
            <a:ext cx="2946695" cy="1429236"/>
          </a:xfrm>
          <a:prstGeom prst="rect">
            <a:avLst/>
          </a:prstGeom>
        </p:spPr>
        <p:txBody>
          <a:bodyPr lIns="0" tIns="0" rIns="0" bIns="0" rtlCol="0" anchor="t">
            <a:spAutoFit/>
          </a:bodyPr>
          <a:lstStyle/>
          <a:p>
            <a:pPr algn="ctr">
              <a:lnSpc>
                <a:spcPts val="3700"/>
              </a:lnSpc>
            </a:pPr>
            <a:r>
              <a:rPr lang="en-US" sz="2645">
                <a:solidFill>
                  <a:srgbClr val="F7F8F8"/>
                </a:solidFill>
                <a:latin typeface="Hatton" panose="00000500000000000000"/>
              </a:rPr>
              <a:t>02/</a:t>
            </a:r>
          </a:p>
          <a:p>
            <a:pPr algn="ctr">
              <a:lnSpc>
                <a:spcPts val="3700"/>
              </a:lnSpc>
            </a:pPr>
            <a:r>
              <a:rPr lang="en-US" sz="2645">
                <a:solidFill>
                  <a:srgbClr val="F7F8F8"/>
                </a:solidFill>
                <a:latin typeface="Hatton" panose="00000500000000000000"/>
              </a:rPr>
              <a:t>Anti corruption Practice</a:t>
            </a:r>
          </a:p>
        </p:txBody>
      </p:sp>
      <p:sp>
        <p:nvSpPr>
          <p:cNvPr id="23" name="TextBox 23"/>
          <p:cNvSpPr txBox="1"/>
          <p:nvPr/>
        </p:nvSpPr>
        <p:spPr>
          <a:xfrm>
            <a:off x="10196682" y="3450197"/>
            <a:ext cx="1760238" cy="959005"/>
          </a:xfrm>
          <a:prstGeom prst="rect">
            <a:avLst/>
          </a:prstGeom>
        </p:spPr>
        <p:txBody>
          <a:bodyPr lIns="0" tIns="0" rIns="0" bIns="0" rtlCol="0" anchor="t">
            <a:spAutoFit/>
          </a:bodyPr>
          <a:lstStyle/>
          <a:p>
            <a:pPr algn="ctr">
              <a:lnSpc>
                <a:spcPts val="3700"/>
              </a:lnSpc>
            </a:pPr>
            <a:r>
              <a:rPr lang="en-US" sz="2645">
                <a:solidFill>
                  <a:srgbClr val="F7F8F8"/>
                </a:solidFill>
                <a:latin typeface="Hatton" panose="00000500000000000000"/>
              </a:rPr>
              <a:t>03/</a:t>
            </a:r>
          </a:p>
          <a:p>
            <a:pPr algn="ctr">
              <a:lnSpc>
                <a:spcPts val="3700"/>
              </a:lnSpc>
            </a:pPr>
            <a:r>
              <a:rPr lang="en-US" sz="2645">
                <a:solidFill>
                  <a:srgbClr val="F7F8F8"/>
                </a:solidFill>
                <a:latin typeface="Hatton" panose="00000500000000000000"/>
              </a:rPr>
              <a:t>Transport</a:t>
            </a:r>
          </a:p>
        </p:txBody>
      </p:sp>
      <p:sp>
        <p:nvSpPr>
          <p:cNvPr id="24" name="TextBox 24"/>
          <p:cNvSpPr txBox="1"/>
          <p:nvPr/>
        </p:nvSpPr>
        <p:spPr>
          <a:xfrm>
            <a:off x="14029513" y="5777020"/>
            <a:ext cx="2373630" cy="1429236"/>
          </a:xfrm>
          <a:prstGeom prst="rect">
            <a:avLst/>
          </a:prstGeom>
        </p:spPr>
        <p:txBody>
          <a:bodyPr lIns="0" tIns="0" rIns="0" bIns="0" rtlCol="0" anchor="t">
            <a:spAutoFit/>
          </a:bodyPr>
          <a:lstStyle/>
          <a:p>
            <a:pPr algn="ctr">
              <a:lnSpc>
                <a:spcPts val="3700"/>
              </a:lnSpc>
            </a:pPr>
            <a:r>
              <a:rPr lang="en-US" sz="2645">
                <a:solidFill>
                  <a:srgbClr val="F7F8F8"/>
                </a:solidFill>
                <a:latin typeface="Hatton" panose="00000500000000000000"/>
              </a:rPr>
              <a:t>04/</a:t>
            </a:r>
          </a:p>
          <a:p>
            <a:pPr algn="ctr">
              <a:lnSpc>
                <a:spcPts val="3700"/>
              </a:lnSpc>
            </a:pPr>
            <a:r>
              <a:rPr lang="en-US" sz="2645">
                <a:solidFill>
                  <a:srgbClr val="F7F8F8"/>
                </a:solidFill>
                <a:latin typeface="Hatton" panose="00000500000000000000"/>
              </a:rPr>
              <a:t>Waste management</a:t>
            </a:r>
          </a:p>
        </p:txBody>
      </p:sp>
    </p:spTree>
  </p:cSld>
  <p:clrMapOvr>
    <a:masterClrMapping/>
  </p:clrMapOvr>
  <p:transition advTm="1477"/>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C7031"/>
        </a:solidFill>
        <a:effectLst/>
      </p:bgPr>
    </p:bg>
    <p:spTree>
      <p:nvGrpSpPr>
        <p:cNvPr id="1" name=""/>
        <p:cNvGrpSpPr/>
        <p:nvPr/>
      </p:nvGrpSpPr>
      <p:grpSpPr>
        <a:xfrm>
          <a:off x="0" y="0"/>
          <a:ext cx="0" cy="0"/>
          <a:chOff x="0" y="0"/>
          <a:chExt cx="0" cy="0"/>
        </a:xfrm>
      </p:grpSpPr>
      <p:sp>
        <p:nvSpPr>
          <p:cNvPr id="2" name="Freeform 2"/>
          <p:cNvSpPr/>
          <p:nvPr/>
        </p:nvSpPr>
        <p:spPr>
          <a:xfrm>
            <a:off x="7381014" y="5790578"/>
            <a:ext cx="2913763" cy="4761878"/>
          </a:xfrm>
          <a:custGeom>
            <a:avLst/>
            <a:gdLst/>
            <a:ahLst/>
            <a:cxnLst/>
            <a:rect l="l" t="t" r="r" b="b"/>
            <a:pathLst>
              <a:path w="2913763" h="4761878">
                <a:moveTo>
                  <a:pt x="0" y="0"/>
                </a:moveTo>
                <a:lnTo>
                  <a:pt x="2913763" y="0"/>
                </a:lnTo>
                <a:lnTo>
                  <a:pt x="2913763" y="4761879"/>
                </a:lnTo>
                <a:lnTo>
                  <a:pt x="0" y="4761879"/>
                </a:lnTo>
                <a:lnTo>
                  <a:pt x="0" y="0"/>
                </a:lnTo>
                <a:close/>
              </a:path>
            </a:pathLst>
          </a:custGeom>
          <a:blipFill>
            <a:blip r:embed="rId2"/>
            <a:stretch>
              <a:fillRect/>
            </a:stretch>
          </a:blipFill>
        </p:spPr>
        <p:txBody>
          <a:bodyPr/>
          <a:lstStyle/>
          <a:p>
            <a:endParaRPr lang="en-KE"/>
          </a:p>
        </p:txBody>
      </p:sp>
      <p:grpSp>
        <p:nvGrpSpPr>
          <p:cNvPr id="3" name="Group 3"/>
          <p:cNvGrpSpPr>
            <a:grpSpLocks noChangeAspect="1"/>
          </p:cNvGrpSpPr>
          <p:nvPr/>
        </p:nvGrpSpPr>
        <p:grpSpPr>
          <a:xfrm>
            <a:off x="-4161223" y="-107311"/>
            <a:ext cx="11800546" cy="10501622"/>
            <a:chOff x="0" y="0"/>
            <a:chExt cx="6349238" cy="5650357"/>
          </a:xfrm>
        </p:grpSpPr>
        <p:sp>
          <p:nvSpPr>
            <p:cNvPr id="4" name="Freeform 4"/>
            <p:cNvSpPr/>
            <p:nvPr/>
          </p:nvSpPr>
          <p:spPr>
            <a:xfrm>
              <a:off x="-1220470" y="-200914"/>
              <a:ext cx="7579741" cy="5919724"/>
            </a:xfrm>
            <a:custGeom>
              <a:avLst/>
              <a:gdLst/>
              <a:ahLst/>
              <a:cxnLst/>
              <a:rect l="l" t="t" r="r" b="b"/>
              <a:pathLst>
                <a:path w="7579741" h="5919724">
                  <a:moveTo>
                    <a:pt x="7563231" y="542290"/>
                  </a:moveTo>
                  <a:cubicBezTo>
                    <a:pt x="7547864" y="557530"/>
                    <a:pt x="7490206" y="686562"/>
                    <a:pt x="7507224" y="715264"/>
                  </a:cubicBezTo>
                  <a:cubicBezTo>
                    <a:pt x="7525639" y="709803"/>
                    <a:pt x="7436739" y="790321"/>
                    <a:pt x="7482586" y="888111"/>
                  </a:cubicBezTo>
                  <a:cubicBezTo>
                    <a:pt x="7469505" y="906018"/>
                    <a:pt x="7553833" y="924179"/>
                    <a:pt x="7546848" y="962025"/>
                  </a:cubicBezTo>
                  <a:cubicBezTo>
                    <a:pt x="7534529" y="981202"/>
                    <a:pt x="7489825" y="974979"/>
                    <a:pt x="7525639" y="1001014"/>
                  </a:cubicBezTo>
                  <a:cubicBezTo>
                    <a:pt x="7533132" y="1085469"/>
                    <a:pt x="7579233" y="1117346"/>
                    <a:pt x="7428357" y="1351280"/>
                  </a:cubicBezTo>
                  <a:cubicBezTo>
                    <a:pt x="7398639" y="1347343"/>
                    <a:pt x="7317740" y="1604645"/>
                    <a:pt x="7205979" y="1797050"/>
                  </a:cubicBezTo>
                  <a:cubicBezTo>
                    <a:pt x="7222108" y="1833372"/>
                    <a:pt x="7240015" y="1850009"/>
                    <a:pt x="7202296" y="1916684"/>
                  </a:cubicBezTo>
                  <a:cubicBezTo>
                    <a:pt x="7208900" y="1933448"/>
                    <a:pt x="7273035" y="1963420"/>
                    <a:pt x="7239634" y="2007743"/>
                  </a:cubicBezTo>
                  <a:cubicBezTo>
                    <a:pt x="7204201" y="2091436"/>
                    <a:pt x="7205852" y="2286381"/>
                    <a:pt x="7250048" y="2317750"/>
                  </a:cubicBezTo>
                  <a:cubicBezTo>
                    <a:pt x="7275576" y="2308987"/>
                    <a:pt x="7186167" y="2474976"/>
                    <a:pt x="7233031" y="2483866"/>
                  </a:cubicBezTo>
                  <a:cubicBezTo>
                    <a:pt x="7217790" y="2541143"/>
                    <a:pt x="7278496" y="2574417"/>
                    <a:pt x="7147940" y="2695575"/>
                  </a:cubicBezTo>
                  <a:cubicBezTo>
                    <a:pt x="7045959" y="2756535"/>
                    <a:pt x="7168641" y="2805176"/>
                    <a:pt x="7069073" y="2892044"/>
                  </a:cubicBezTo>
                  <a:cubicBezTo>
                    <a:pt x="7109587" y="2925826"/>
                    <a:pt x="7008621" y="2948432"/>
                    <a:pt x="7081139" y="3107690"/>
                  </a:cubicBezTo>
                  <a:cubicBezTo>
                    <a:pt x="7090664" y="3117088"/>
                    <a:pt x="7034657" y="3165983"/>
                    <a:pt x="7017766" y="3207639"/>
                  </a:cubicBezTo>
                  <a:cubicBezTo>
                    <a:pt x="7063232" y="3257296"/>
                    <a:pt x="7012940" y="3253994"/>
                    <a:pt x="6997446" y="3340354"/>
                  </a:cubicBezTo>
                  <a:cubicBezTo>
                    <a:pt x="6914515" y="3405251"/>
                    <a:pt x="6917309" y="3435350"/>
                    <a:pt x="6838696" y="3533013"/>
                  </a:cubicBezTo>
                  <a:cubicBezTo>
                    <a:pt x="6861556" y="3525774"/>
                    <a:pt x="6889496" y="3574161"/>
                    <a:pt x="6822313" y="3687572"/>
                  </a:cubicBezTo>
                  <a:cubicBezTo>
                    <a:pt x="6817867" y="3707257"/>
                    <a:pt x="6727190" y="3726307"/>
                    <a:pt x="6704838" y="3771265"/>
                  </a:cubicBezTo>
                  <a:cubicBezTo>
                    <a:pt x="6674739" y="3791585"/>
                    <a:pt x="6736079" y="3823716"/>
                    <a:pt x="6667881" y="3824732"/>
                  </a:cubicBezTo>
                  <a:cubicBezTo>
                    <a:pt x="6676516" y="3870960"/>
                    <a:pt x="6621398" y="3859911"/>
                    <a:pt x="6607683" y="3879977"/>
                  </a:cubicBezTo>
                  <a:cubicBezTo>
                    <a:pt x="6650990" y="3906901"/>
                    <a:pt x="6618478" y="3901313"/>
                    <a:pt x="6653657" y="3916553"/>
                  </a:cubicBezTo>
                  <a:cubicBezTo>
                    <a:pt x="6651371" y="3988689"/>
                    <a:pt x="6546469" y="4092829"/>
                    <a:pt x="6552819" y="4182491"/>
                  </a:cubicBezTo>
                  <a:cubicBezTo>
                    <a:pt x="6516370" y="4270502"/>
                    <a:pt x="6542785" y="4306443"/>
                    <a:pt x="6490208" y="4402836"/>
                  </a:cubicBezTo>
                  <a:cubicBezTo>
                    <a:pt x="6527419" y="4414266"/>
                    <a:pt x="6500748" y="4427982"/>
                    <a:pt x="6457696" y="4505960"/>
                  </a:cubicBezTo>
                  <a:cubicBezTo>
                    <a:pt x="6503289" y="4531741"/>
                    <a:pt x="6486271" y="4590542"/>
                    <a:pt x="6438519" y="4659376"/>
                  </a:cubicBezTo>
                  <a:cubicBezTo>
                    <a:pt x="6519417" y="4706620"/>
                    <a:pt x="6472682" y="4854575"/>
                    <a:pt x="6428232" y="4913630"/>
                  </a:cubicBezTo>
                  <a:cubicBezTo>
                    <a:pt x="6441440" y="4962525"/>
                    <a:pt x="6419596" y="5014341"/>
                    <a:pt x="6364732" y="5057902"/>
                  </a:cubicBezTo>
                  <a:cubicBezTo>
                    <a:pt x="6326251" y="5158740"/>
                    <a:pt x="6311772" y="5242179"/>
                    <a:pt x="6153531" y="5344667"/>
                  </a:cubicBezTo>
                  <a:cubicBezTo>
                    <a:pt x="6108953" y="5423534"/>
                    <a:pt x="6112764" y="5474842"/>
                    <a:pt x="6025007" y="5580126"/>
                  </a:cubicBezTo>
                  <a:cubicBezTo>
                    <a:pt x="5990082" y="5617336"/>
                    <a:pt x="5948298" y="5575808"/>
                    <a:pt x="5956046" y="5642229"/>
                  </a:cubicBezTo>
                  <a:cubicBezTo>
                    <a:pt x="5906770" y="5660898"/>
                    <a:pt x="5970270" y="5719572"/>
                    <a:pt x="5856605" y="5769483"/>
                  </a:cubicBezTo>
                  <a:cubicBezTo>
                    <a:pt x="5875401" y="5829681"/>
                    <a:pt x="5926582" y="5859272"/>
                    <a:pt x="5715762" y="5839333"/>
                  </a:cubicBezTo>
                  <a:cubicBezTo>
                    <a:pt x="4322445" y="5836539"/>
                    <a:pt x="2963291" y="5847588"/>
                    <a:pt x="1505204" y="5835142"/>
                  </a:cubicBezTo>
                  <a:cubicBezTo>
                    <a:pt x="1422400" y="5827522"/>
                    <a:pt x="1221740" y="5919724"/>
                    <a:pt x="1265555" y="5732399"/>
                  </a:cubicBezTo>
                  <a:cubicBezTo>
                    <a:pt x="1276477" y="4087495"/>
                    <a:pt x="1248029" y="2400427"/>
                    <a:pt x="1253236" y="760476"/>
                  </a:cubicBezTo>
                  <a:cubicBezTo>
                    <a:pt x="1408430" y="0"/>
                    <a:pt x="0" y="249174"/>
                    <a:pt x="6352667" y="210693"/>
                  </a:cubicBezTo>
                  <a:cubicBezTo>
                    <a:pt x="6709537" y="218821"/>
                    <a:pt x="7224776" y="185928"/>
                    <a:pt x="7545070" y="221488"/>
                  </a:cubicBezTo>
                  <a:cubicBezTo>
                    <a:pt x="7579741" y="234569"/>
                    <a:pt x="7569835" y="514604"/>
                    <a:pt x="7563231" y="542290"/>
                  </a:cubicBezTo>
                  <a:close/>
                </a:path>
              </a:pathLst>
            </a:custGeom>
            <a:blipFill>
              <a:blip r:embed="rId3"/>
              <a:stretch>
                <a:fillRect t="-41770" b="-41770"/>
              </a:stretch>
            </a:blipFill>
          </p:spPr>
          <p:txBody>
            <a:bodyPr/>
            <a:lstStyle/>
            <a:p>
              <a:endParaRPr lang="en-KE"/>
            </a:p>
          </p:txBody>
        </p:sp>
      </p:grpSp>
      <p:sp>
        <p:nvSpPr>
          <p:cNvPr id="5" name="Freeform 5"/>
          <p:cNvSpPr/>
          <p:nvPr/>
        </p:nvSpPr>
        <p:spPr>
          <a:xfrm>
            <a:off x="10294777" y="3801111"/>
            <a:ext cx="3023128" cy="4940611"/>
          </a:xfrm>
          <a:custGeom>
            <a:avLst/>
            <a:gdLst/>
            <a:ahLst/>
            <a:cxnLst/>
            <a:rect l="l" t="t" r="r" b="b"/>
            <a:pathLst>
              <a:path w="3023128" h="4940611">
                <a:moveTo>
                  <a:pt x="0" y="0"/>
                </a:moveTo>
                <a:lnTo>
                  <a:pt x="3023128" y="0"/>
                </a:lnTo>
                <a:lnTo>
                  <a:pt x="3023128" y="4940611"/>
                </a:lnTo>
                <a:lnTo>
                  <a:pt x="0" y="4940611"/>
                </a:lnTo>
                <a:lnTo>
                  <a:pt x="0" y="0"/>
                </a:lnTo>
                <a:close/>
              </a:path>
            </a:pathLst>
          </a:custGeom>
          <a:blipFill>
            <a:blip r:embed="rId2"/>
            <a:stretch>
              <a:fillRect/>
            </a:stretch>
          </a:blipFill>
        </p:spPr>
        <p:txBody>
          <a:bodyPr/>
          <a:lstStyle/>
          <a:p>
            <a:endParaRPr lang="en-KE"/>
          </a:p>
        </p:txBody>
      </p:sp>
      <p:sp>
        <p:nvSpPr>
          <p:cNvPr id="6" name="Freeform 6"/>
          <p:cNvSpPr/>
          <p:nvPr/>
        </p:nvSpPr>
        <p:spPr>
          <a:xfrm>
            <a:off x="13317905" y="1420171"/>
            <a:ext cx="2913763" cy="4761878"/>
          </a:xfrm>
          <a:custGeom>
            <a:avLst/>
            <a:gdLst/>
            <a:ahLst/>
            <a:cxnLst/>
            <a:rect l="l" t="t" r="r" b="b"/>
            <a:pathLst>
              <a:path w="2913763" h="4761878">
                <a:moveTo>
                  <a:pt x="0" y="0"/>
                </a:moveTo>
                <a:lnTo>
                  <a:pt x="2913763" y="0"/>
                </a:lnTo>
                <a:lnTo>
                  <a:pt x="2913763" y="4761879"/>
                </a:lnTo>
                <a:lnTo>
                  <a:pt x="0" y="4761879"/>
                </a:lnTo>
                <a:lnTo>
                  <a:pt x="0" y="0"/>
                </a:lnTo>
                <a:close/>
              </a:path>
            </a:pathLst>
          </a:custGeom>
          <a:blipFill>
            <a:blip r:embed="rId2"/>
            <a:stretch>
              <a:fillRect/>
            </a:stretch>
          </a:blipFill>
        </p:spPr>
        <p:txBody>
          <a:bodyPr/>
          <a:lstStyle/>
          <a:p>
            <a:endParaRPr lang="en-KE"/>
          </a:p>
        </p:txBody>
      </p:sp>
      <p:sp>
        <p:nvSpPr>
          <p:cNvPr id="7" name="TextBox 7"/>
          <p:cNvSpPr txBox="1"/>
          <p:nvPr/>
        </p:nvSpPr>
        <p:spPr>
          <a:xfrm>
            <a:off x="8238609" y="2472737"/>
            <a:ext cx="7135464" cy="1328374"/>
          </a:xfrm>
          <a:prstGeom prst="rect">
            <a:avLst/>
          </a:prstGeom>
        </p:spPr>
        <p:txBody>
          <a:bodyPr lIns="0" tIns="0" rIns="0" bIns="0" rtlCol="0" anchor="t">
            <a:spAutoFit/>
          </a:bodyPr>
          <a:lstStyle/>
          <a:p>
            <a:pPr>
              <a:lnSpc>
                <a:spcPts val="10475"/>
              </a:lnSpc>
            </a:pPr>
            <a:r>
              <a:rPr lang="en-US" sz="9110">
                <a:solidFill>
                  <a:srgbClr val="0C220F"/>
                </a:solidFill>
                <a:latin typeface="Comic Sans" panose="03000702030302020204"/>
              </a:rPr>
              <a:t>Supply Chain</a:t>
            </a:r>
          </a:p>
        </p:txBody>
      </p:sp>
      <p:sp>
        <p:nvSpPr>
          <p:cNvPr id="8" name="TextBox 8"/>
          <p:cNvSpPr txBox="1"/>
          <p:nvPr/>
        </p:nvSpPr>
        <p:spPr>
          <a:xfrm>
            <a:off x="8026166" y="4419038"/>
            <a:ext cx="8205502" cy="4180840"/>
          </a:xfrm>
          <a:prstGeom prst="rect">
            <a:avLst/>
          </a:prstGeom>
        </p:spPr>
        <p:txBody>
          <a:bodyPr lIns="0" tIns="0" rIns="0" bIns="0" rtlCol="0" anchor="t">
            <a:spAutoFit/>
          </a:bodyPr>
          <a:lstStyle/>
          <a:p>
            <a:pPr>
              <a:lnSpc>
                <a:spcPts val="4760"/>
              </a:lnSpc>
            </a:pPr>
            <a:r>
              <a:rPr lang="en-US" sz="3400">
                <a:solidFill>
                  <a:srgbClr val="E7FBFD"/>
                </a:solidFill>
                <a:latin typeface="Atkinson Hyperlegible"/>
              </a:rPr>
              <a:t>The mango supply chain encompasses cultivation, harvesting, sorting, packaging, transportation, and retailing, involving stakeholders like farmers, wholesalers, distributors, retailers, and consumers, collaborating to efficiently deliver fresh mangoes from farm to market.</a:t>
            </a:r>
          </a:p>
        </p:txBody>
      </p:sp>
    </p:spTree>
  </p:cSld>
  <p:clrMapOvr>
    <a:masterClrMapping/>
  </p:clrMapOvr>
  <p:transition advTm="1025"/>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A6A30"/>
        </a:solidFill>
        <a:effectLst/>
      </p:bgPr>
    </p:bg>
    <p:spTree>
      <p:nvGrpSpPr>
        <p:cNvPr id="1" name=""/>
        <p:cNvGrpSpPr/>
        <p:nvPr/>
      </p:nvGrpSpPr>
      <p:grpSpPr>
        <a:xfrm>
          <a:off x="0" y="0"/>
          <a:ext cx="0" cy="0"/>
          <a:chOff x="0" y="0"/>
          <a:chExt cx="0" cy="0"/>
        </a:xfrm>
      </p:grpSpPr>
      <p:sp>
        <p:nvSpPr>
          <p:cNvPr id="2" name="Freeform 2"/>
          <p:cNvSpPr/>
          <p:nvPr/>
        </p:nvSpPr>
        <p:spPr>
          <a:xfrm>
            <a:off x="1000143" y="0"/>
            <a:ext cx="16287714" cy="10456791"/>
          </a:xfrm>
          <a:custGeom>
            <a:avLst/>
            <a:gdLst/>
            <a:ahLst/>
            <a:cxnLst/>
            <a:rect l="l" t="t" r="r" b="b"/>
            <a:pathLst>
              <a:path w="16287714" h="10456791">
                <a:moveTo>
                  <a:pt x="0" y="0"/>
                </a:moveTo>
                <a:lnTo>
                  <a:pt x="16287714" y="0"/>
                </a:lnTo>
                <a:lnTo>
                  <a:pt x="16287714" y="10456791"/>
                </a:lnTo>
                <a:lnTo>
                  <a:pt x="0" y="10456791"/>
                </a:lnTo>
                <a:lnTo>
                  <a:pt x="0" y="0"/>
                </a:lnTo>
                <a:close/>
              </a:path>
            </a:pathLst>
          </a:custGeom>
          <a:blipFill>
            <a:blip r:embed="rId2"/>
            <a:stretch>
              <a:fillRect t="-18699" b="-37062"/>
            </a:stretch>
          </a:blipFill>
        </p:spPr>
        <p:txBody>
          <a:bodyPr/>
          <a:lstStyle/>
          <a:p>
            <a:endParaRPr lang="en-KE"/>
          </a:p>
        </p:txBody>
      </p:sp>
      <p:sp>
        <p:nvSpPr>
          <p:cNvPr id="3" name="TextBox 3"/>
          <p:cNvSpPr txBox="1"/>
          <p:nvPr/>
        </p:nvSpPr>
        <p:spPr>
          <a:xfrm rot="-5400000">
            <a:off x="-6583844" y="4667264"/>
            <a:ext cx="14005852" cy="555192"/>
          </a:xfrm>
          <a:prstGeom prst="rect">
            <a:avLst/>
          </a:prstGeom>
        </p:spPr>
        <p:txBody>
          <a:bodyPr lIns="0" tIns="0" rIns="0" bIns="0" rtlCol="0" anchor="t">
            <a:spAutoFit/>
          </a:bodyPr>
          <a:lstStyle/>
          <a:p>
            <a:pPr algn="ctr">
              <a:lnSpc>
                <a:spcPts val="4575"/>
              </a:lnSpc>
            </a:pPr>
            <a:r>
              <a:rPr lang="en-US" sz="3265">
                <a:solidFill>
                  <a:srgbClr val="000000"/>
                </a:solidFill>
                <a:latin typeface="Canva Sans Bold" panose="020B0803030501040103"/>
              </a:rPr>
              <a:t>An example of a Blockchain mango supply chain </a:t>
            </a:r>
          </a:p>
        </p:txBody>
      </p:sp>
    </p:spTree>
  </p:cSld>
  <p:clrMapOvr>
    <a:masterClrMapping/>
  </p:clrMapOvr>
  <p:transition advTm="967"/>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88441"/>
        </a:solidFill>
        <a:effectLst/>
      </p:bgPr>
    </p:bg>
    <p:spTree>
      <p:nvGrpSpPr>
        <p:cNvPr id="1" name=""/>
        <p:cNvGrpSpPr/>
        <p:nvPr/>
      </p:nvGrpSpPr>
      <p:grpSpPr>
        <a:xfrm>
          <a:off x="0" y="0"/>
          <a:ext cx="0" cy="0"/>
          <a:chOff x="0" y="0"/>
          <a:chExt cx="0" cy="0"/>
        </a:xfrm>
      </p:grpSpPr>
      <p:sp>
        <p:nvSpPr>
          <p:cNvPr id="2" name="Freeform 2"/>
          <p:cNvSpPr/>
          <p:nvPr/>
        </p:nvSpPr>
        <p:spPr>
          <a:xfrm>
            <a:off x="106258" y="1066800"/>
            <a:ext cx="18075483" cy="10003877"/>
          </a:xfrm>
          <a:custGeom>
            <a:avLst/>
            <a:gdLst/>
            <a:ahLst/>
            <a:cxnLst/>
            <a:rect l="l" t="t" r="r" b="b"/>
            <a:pathLst>
              <a:path w="18075483" h="10003877">
                <a:moveTo>
                  <a:pt x="0" y="0"/>
                </a:moveTo>
                <a:lnTo>
                  <a:pt x="18075483" y="0"/>
                </a:lnTo>
                <a:lnTo>
                  <a:pt x="18075483" y="10003877"/>
                </a:lnTo>
                <a:lnTo>
                  <a:pt x="0" y="10003877"/>
                </a:lnTo>
                <a:lnTo>
                  <a:pt x="0" y="0"/>
                </a:lnTo>
                <a:close/>
              </a:path>
            </a:pathLst>
          </a:custGeom>
          <a:blipFill>
            <a:blip r:embed="rId2"/>
            <a:stretch>
              <a:fillRect l="-7834" t="-3783" r="-4922"/>
            </a:stretch>
          </a:blipFill>
        </p:spPr>
        <p:txBody>
          <a:bodyPr/>
          <a:lstStyle/>
          <a:p>
            <a:endParaRPr lang="en-KE"/>
          </a:p>
        </p:txBody>
      </p:sp>
      <p:grpSp>
        <p:nvGrpSpPr>
          <p:cNvPr id="3" name="Group 3"/>
          <p:cNvGrpSpPr/>
          <p:nvPr/>
        </p:nvGrpSpPr>
        <p:grpSpPr>
          <a:xfrm>
            <a:off x="0" y="-3913"/>
            <a:ext cx="8072677" cy="1032613"/>
            <a:chOff x="0" y="0"/>
            <a:chExt cx="2126137" cy="271964"/>
          </a:xfrm>
        </p:grpSpPr>
        <p:sp>
          <p:nvSpPr>
            <p:cNvPr id="4" name="Freeform 4"/>
            <p:cNvSpPr/>
            <p:nvPr/>
          </p:nvSpPr>
          <p:spPr>
            <a:xfrm>
              <a:off x="0" y="0"/>
              <a:ext cx="2126137" cy="271964"/>
            </a:xfrm>
            <a:custGeom>
              <a:avLst/>
              <a:gdLst/>
              <a:ahLst/>
              <a:cxnLst/>
              <a:rect l="l" t="t" r="r" b="b"/>
              <a:pathLst>
                <a:path w="2126137" h="271964">
                  <a:moveTo>
                    <a:pt x="0" y="0"/>
                  </a:moveTo>
                  <a:lnTo>
                    <a:pt x="2126137" y="0"/>
                  </a:lnTo>
                  <a:lnTo>
                    <a:pt x="2126137" y="271964"/>
                  </a:lnTo>
                  <a:lnTo>
                    <a:pt x="0" y="271964"/>
                  </a:lnTo>
                  <a:lnTo>
                    <a:pt x="0" y="0"/>
                  </a:lnTo>
                </a:path>
              </a:pathLst>
            </a:custGeom>
            <a:solidFill>
              <a:srgbClr val="C88441"/>
            </a:solidFill>
          </p:spPr>
          <p:txBody>
            <a:bodyPr/>
            <a:lstStyle/>
            <a:p>
              <a:endParaRPr lang="en-KE"/>
            </a:p>
          </p:txBody>
        </p:sp>
        <p:sp>
          <p:nvSpPr>
            <p:cNvPr id="5" name="TextBox 5"/>
            <p:cNvSpPr txBox="1"/>
            <p:nvPr/>
          </p:nvSpPr>
          <p:spPr>
            <a:xfrm>
              <a:off x="0" y="-85725"/>
              <a:ext cx="812800" cy="898525"/>
            </a:xfrm>
            <a:prstGeom prst="rect">
              <a:avLst/>
            </a:prstGeom>
          </p:spPr>
          <p:txBody>
            <a:bodyPr lIns="50800" tIns="50800" rIns="50800" bIns="50800" rtlCol="0" anchor="ctr"/>
            <a:lstStyle/>
            <a:p>
              <a:pPr algn="ctr">
                <a:lnSpc>
                  <a:spcPts val="3700"/>
                </a:lnSpc>
              </a:pPr>
              <a:endParaRPr/>
            </a:p>
          </p:txBody>
        </p:sp>
      </p:grpSp>
      <p:sp>
        <p:nvSpPr>
          <p:cNvPr id="6" name="TextBox 6"/>
          <p:cNvSpPr txBox="1"/>
          <p:nvPr/>
        </p:nvSpPr>
        <p:spPr>
          <a:xfrm>
            <a:off x="-212206" y="68332"/>
            <a:ext cx="8922122" cy="845949"/>
          </a:xfrm>
          <a:prstGeom prst="rect">
            <a:avLst/>
          </a:prstGeom>
        </p:spPr>
        <p:txBody>
          <a:bodyPr lIns="0" tIns="0" rIns="0" bIns="0" rtlCol="0" anchor="t">
            <a:spAutoFit/>
          </a:bodyPr>
          <a:lstStyle/>
          <a:p>
            <a:pPr algn="ctr">
              <a:lnSpc>
                <a:spcPts val="6920"/>
              </a:lnSpc>
              <a:spcBef>
                <a:spcPct val="0"/>
              </a:spcBef>
            </a:pPr>
            <a:r>
              <a:rPr lang="en-US" sz="4945">
                <a:solidFill>
                  <a:srgbClr val="EBECF0"/>
                </a:solidFill>
                <a:latin typeface="Comic Sans" panose="03000702030302020204"/>
              </a:rPr>
              <a:t>Anti-corruption practices</a:t>
            </a:r>
          </a:p>
        </p:txBody>
      </p:sp>
    </p:spTree>
  </p:cSld>
  <p:clrMapOvr>
    <a:masterClrMapping/>
  </p:clrMapOvr>
  <p:transition advTm="739"/>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9FDFE"/>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1035" b="-7483"/>
            </a:stretch>
          </a:blipFill>
        </p:spPr>
        <p:txBody>
          <a:bodyPr/>
          <a:lstStyle/>
          <a:p>
            <a:endParaRPr lang="en-KE"/>
          </a:p>
        </p:txBody>
      </p:sp>
      <p:grpSp>
        <p:nvGrpSpPr>
          <p:cNvPr id="3" name="Group 3"/>
          <p:cNvGrpSpPr>
            <a:grpSpLocks noChangeAspect="1"/>
          </p:cNvGrpSpPr>
          <p:nvPr/>
        </p:nvGrpSpPr>
        <p:grpSpPr>
          <a:xfrm>
            <a:off x="1631392" y="0"/>
            <a:ext cx="15025215" cy="7882228"/>
            <a:chOff x="0" y="0"/>
            <a:chExt cx="6350000" cy="3331210"/>
          </a:xfrm>
        </p:grpSpPr>
        <p:sp>
          <p:nvSpPr>
            <p:cNvPr id="4" name="Freeform 4"/>
            <p:cNvSpPr/>
            <p:nvPr/>
          </p:nvSpPr>
          <p:spPr>
            <a:xfrm>
              <a:off x="0" y="0"/>
              <a:ext cx="6350000" cy="3331210"/>
            </a:xfrm>
            <a:custGeom>
              <a:avLst/>
              <a:gdLst/>
              <a:ahLst/>
              <a:cxnLst/>
              <a:rect l="l" t="t" r="r" b="b"/>
              <a:pathLst>
                <a:path w="6350000" h="3331210">
                  <a:moveTo>
                    <a:pt x="6209030" y="0"/>
                  </a:moveTo>
                  <a:lnTo>
                    <a:pt x="140970" y="0"/>
                  </a:lnTo>
                  <a:cubicBezTo>
                    <a:pt x="63500" y="0"/>
                    <a:pt x="0" y="62230"/>
                    <a:pt x="0" y="138430"/>
                  </a:cubicBezTo>
                  <a:lnTo>
                    <a:pt x="0" y="3192780"/>
                  </a:lnTo>
                  <a:cubicBezTo>
                    <a:pt x="0" y="3268980"/>
                    <a:pt x="63500" y="3331210"/>
                    <a:pt x="140970" y="3331210"/>
                  </a:cubicBezTo>
                  <a:lnTo>
                    <a:pt x="6209030" y="3331210"/>
                  </a:lnTo>
                  <a:cubicBezTo>
                    <a:pt x="6286500" y="3331210"/>
                    <a:pt x="6350000" y="3268980"/>
                    <a:pt x="6350000" y="3192780"/>
                  </a:cubicBezTo>
                  <a:lnTo>
                    <a:pt x="6350000" y="138430"/>
                  </a:lnTo>
                  <a:cubicBezTo>
                    <a:pt x="6350000" y="62230"/>
                    <a:pt x="6286500" y="0"/>
                    <a:pt x="6209030" y="0"/>
                  </a:cubicBezTo>
                  <a:close/>
                </a:path>
              </a:pathLst>
            </a:custGeom>
            <a:blipFill>
              <a:blip r:embed="rId3"/>
              <a:stretch>
                <a:fillRect t="-89271" b="-1350"/>
              </a:stretch>
            </a:blipFill>
          </p:spPr>
          <p:txBody>
            <a:bodyPr/>
            <a:lstStyle/>
            <a:p>
              <a:endParaRPr lang="en-KE"/>
            </a:p>
          </p:txBody>
        </p:sp>
      </p:grpSp>
      <p:grpSp>
        <p:nvGrpSpPr>
          <p:cNvPr id="5" name="Group 5"/>
          <p:cNvGrpSpPr/>
          <p:nvPr/>
        </p:nvGrpSpPr>
        <p:grpSpPr>
          <a:xfrm>
            <a:off x="6423515" y="7377805"/>
            <a:ext cx="5537362" cy="504423"/>
            <a:chOff x="0" y="0"/>
            <a:chExt cx="1458400" cy="132852"/>
          </a:xfrm>
        </p:grpSpPr>
        <p:sp>
          <p:nvSpPr>
            <p:cNvPr id="6" name="Freeform 6"/>
            <p:cNvSpPr/>
            <p:nvPr/>
          </p:nvSpPr>
          <p:spPr>
            <a:xfrm>
              <a:off x="0" y="0"/>
              <a:ext cx="1458400" cy="132852"/>
            </a:xfrm>
            <a:custGeom>
              <a:avLst/>
              <a:gdLst/>
              <a:ahLst/>
              <a:cxnLst/>
              <a:rect l="l" t="t" r="r" b="b"/>
              <a:pathLst>
                <a:path w="1458400" h="132852">
                  <a:moveTo>
                    <a:pt x="66426" y="0"/>
                  </a:moveTo>
                  <a:lnTo>
                    <a:pt x="1391974" y="0"/>
                  </a:lnTo>
                  <a:cubicBezTo>
                    <a:pt x="1428660" y="0"/>
                    <a:pt x="1458400" y="29740"/>
                    <a:pt x="1458400" y="66426"/>
                  </a:cubicBezTo>
                  <a:lnTo>
                    <a:pt x="1458400" y="66426"/>
                  </a:lnTo>
                  <a:cubicBezTo>
                    <a:pt x="1458400" y="103112"/>
                    <a:pt x="1428660" y="132852"/>
                    <a:pt x="1391974" y="132852"/>
                  </a:cubicBezTo>
                  <a:lnTo>
                    <a:pt x="66426" y="132852"/>
                  </a:lnTo>
                  <a:cubicBezTo>
                    <a:pt x="29740" y="132852"/>
                    <a:pt x="0" y="103112"/>
                    <a:pt x="0" y="66426"/>
                  </a:cubicBezTo>
                  <a:lnTo>
                    <a:pt x="0" y="66426"/>
                  </a:lnTo>
                  <a:cubicBezTo>
                    <a:pt x="0" y="29740"/>
                    <a:pt x="29740" y="0"/>
                    <a:pt x="66426" y="0"/>
                  </a:cubicBezTo>
                  <a:close/>
                </a:path>
              </a:pathLst>
            </a:custGeom>
            <a:solidFill>
              <a:srgbClr val="136194"/>
            </a:solidFill>
          </p:spPr>
          <p:txBody>
            <a:bodyPr/>
            <a:lstStyle/>
            <a:p>
              <a:endParaRPr lang="en-KE"/>
            </a:p>
          </p:txBody>
        </p:sp>
        <p:sp>
          <p:nvSpPr>
            <p:cNvPr id="7" name="TextBox 7"/>
            <p:cNvSpPr txBox="1"/>
            <p:nvPr/>
          </p:nvSpPr>
          <p:spPr>
            <a:xfrm>
              <a:off x="0" y="-85725"/>
              <a:ext cx="812800" cy="898525"/>
            </a:xfrm>
            <a:prstGeom prst="rect">
              <a:avLst/>
            </a:prstGeom>
          </p:spPr>
          <p:txBody>
            <a:bodyPr lIns="50800" tIns="50800" rIns="50800" bIns="50800" rtlCol="0" anchor="ctr"/>
            <a:lstStyle/>
            <a:p>
              <a:pPr algn="ctr">
                <a:lnSpc>
                  <a:spcPts val="3700"/>
                </a:lnSpc>
              </a:pPr>
              <a:endParaRPr/>
            </a:p>
          </p:txBody>
        </p:sp>
      </p:grpSp>
      <p:sp>
        <p:nvSpPr>
          <p:cNvPr id="8" name="TextBox 8"/>
          <p:cNvSpPr txBox="1"/>
          <p:nvPr/>
        </p:nvSpPr>
        <p:spPr>
          <a:xfrm>
            <a:off x="2602978" y="8123534"/>
            <a:ext cx="13576802" cy="1455088"/>
          </a:xfrm>
          <a:prstGeom prst="rect">
            <a:avLst/>
          </a:prstGeom>
        </p:spPr>
        <p:txBody>
          <a:bodyPr lIns="0" tIns="0" rIns="0" bIns="0" rtlCol="0" anchor="t">
            <a:spAutoFit/>
          </a:bodyPr>
          <a:lstStyle/>
          <a:p>
            <a:pPr algn="ctr">
              <a:lnSpc>
                <a:spcPts val="5885"/>
              </a:lnSpc>
              <a:spcBef>
                <a:spcPct val="0"/>
              </a:spcBef>
            </a:pPr>
            <a:r>
              <a:rPr lang="en-US" sz="4200">
                <a:solidFill>
                  <a:srgbClr val="041E35"/>
                </a:solidFill>
                <a:latin typeface="Comic Sans" panose="03000702030302020204"/>
              </a:rPr>
              <a:t>Blockchain prevents any unauthorized person from tampering with data</a:t>
            </a:r>
          </a:p>
        </p:txBody>
      </p:sp>
    </p:spTree>
  </p:cSld>
  <p:clrMapOvr>
    <a:masterClrMapping/>
  </p:clrMapOvr>
  <p:transition advTm="785"/>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9543B"/>
        </a:solidFill>
        <a:effectLst/>
      </p:bgPr>
    </p:bg>
    <p:spTree>
      <p:nvGrpSpPr>
        <p:cNvPr id="1" name=""/>
        <p:cNvGrpSpPr/>
        <p:nvPr/>
      </p:nvGrpSpPr>
      <p:grpSpPr>
        <a:xfrm>
          <a:off x="0" y="0"/>
          <a:ext cx="0" cy="0"/>
          <a:chOff x="0" y="0"/>
          <a:chExt cx="0" cy="0"/>
        </a:xfrm>
      </p:grpSpPr>
      <p:sp>
        <p:nvSpPr>
          <p:cNvPr id="2" name="AutoShape 2"/>
          <p:cNvSpPr/>
          <p:nvPr/>
        </p:nvSpPr>
        <p:spPr>
          <a:xfrm>
            <a:off x="7966652" y="2885587"/>
            <a:ext cx="1178676" cy="0"/>
          </a:xfrm>
          <a:prstGeom prst="line">
            <a:avLst/>
          </a:prstGeom>
          <a:ln w="28575" cap="flat">
            <a:solidFill>
              <a:srgbClr val="F4F0E1"/>
            </a:solidFill>
            <a:prstDash val="solid"/>
            <a:headEnd type="none" w="sm" len="sm"/>
            <a:tailEnd type="oval" w="lg" len="lg"/>
          </a:ln>
        </p:spPr>
        <p:txBody>
          <a:bodyPr/>
          <a:lstStyle/>
          <a:p>
            <a:endParaRPr lang="en-KE"/>
          </a:p>
        </p:txBody>
      </p:sp>
      <p:sp>
        <p:nvSpPr>
          <p:cNvPr id="3" name="TextBox 3"/>
          <p:cNvSpPr txBox="1"/>
          <p:nvPr/>
        </p:nvSpPr>
        <p:spPr>
          <a:xfrm>
            <a:off x="9556489" y="2554752"/>
            <a:ext cx="4414445" cy="606425"/>
          </a:xfrm>
          <a:prstGeom prst="rect">
            <a:avLst/>
          </a:prstGeom>
        </p:spPr>
        <p:txBody>
          <a:bodyPr lIns="0" tIns="0" rIns="0" bIns="0" rtlCol="0" anchor="t">
            <a:spAutoFit/>
          </a:bodyPr>
          <a:lstStyle/>
          <a:p>
            <a:pPr>
              <a:lnSpc>
                <a:spcPts val="4900"/>
              </a:lnSpc>
              <a:spcBef>
                <a:spcPct val="0"/>
              </a:spcBef>
            </a:pPr>
            <a:r>
              <a:rPr lang="en-US" sz="3500">
                <a:solidFill>
                  <a:srgbClr val="ADB605"/>
                </a:solidFill>
                <a:latin typeface="DM Sans Bold"/>
              </a:rPr>
              <a:t>DIVERSE PRODUCTS</a:t>
            </a:r>
          </a:p>
        </p:txBody>
      </p:sp>
      <p:sp>
        <p:nvSpPr>
          <p:cNvPr id="4" name="TextBox 4"/>
          <p:cNvSpPr txBox="1"/>
          <p:nvPr/>
        </p:nvSpPr>
        <p:spPr>
          <a:xfrm>
            <a:off x="9556489" y="3331357"/>
            <a:ext cx="7702811" cy="737073"/>
          </a:xfrm>
          <a:prstGeom prst="rect">
            <a:avLst/>
          </a:prstGeom>
        </p:spPr>
        <p:txBody>
          <a:bodyPr lIns="0" tIns="0" rIns="0" bIns="0" rtlCol="0" anchor="t">
            <a:spAutoFit/>
          </a:bodyPr>
          <a:lstStyle/>
          <a:p>
            <a:pPr>
              <a:lnSpc>
                <a:spcPts val="2940"/>
              </a:lnSpc>
              <a:spcBef>
                <a:spcPct val="0"/>
              </a:spcBef>
            </a:pPr>
            <a:r>
              <a:rPr lang="en-US" sz="2100">
                <a:solidFill>
                  <a:srgbClr val="FFFFFF"/>
                </a:solidFill>
                <a:latin typeface="DM Sans"/>
              </a:rPr>
              <a:t>A diverse array of products from the mango pulp, seeds and peels</a:t>
            </a:r>
          </a:p>
        </p:txBody>
      </p:sp>
      <p:sp>
        <p:nvSpPr>
          <p:cNvPr id="5" name="AutoShape 5"/>
          <p:cNvSpPr/>
          <p:nvPr/>
        </p:nvSpPr>
        <p:spPr>
          <a:xfrm>
            <a:off x="7915789" y="4651058"/>
            <a:ext cx="1178676" cy="0"/>
          </a:xfrm>
          <a:prstGeom prst="line">
            <a:avLst/>
          </a:prstGeom>
          <a:ln w="28575" cap="flat">
            <a:solidFill>
              <a:srgbClr val="F4F0E1"/>
            </a:solidFill>
            <a:prstDash val="solid"/>
            <a:headEnd type="none" w="sm" len="sm"/>
            <a:tailEnd type="oval" w="lg" len="lg"/>
          </a:ln>
        </p:spPr>
        <p:txBody>
          <a:bodyPr/>
          <a:lstStyle/>
          <a:p>
            <a:endParaRPr lang="en-KE"/>
          </a:p>
        </p:txBody>
      </p:sp>
      <p:sp>
        <p:nvSpPr>
          <p:cNvPr id="6" name="AutoShape 6"/>
          <p:cNvSpPr/>
          <p:nvPr/>
        </p:nvSpPr>
        <p:spPr>
          <a:xfrm>
            <a:off x="7966652" y="6564312"/>
            <a:ext cx="1178676" cy="0"/>
          </a:xfrm>
          <a:prstGeom prst="line">
            <a:avLst/>
          </a:prstGeom>
          <a:ln w="28575" cap="flat">
            <a:solidFill>
              <a:srgbClr val="F4F0E1"/>
            </a:solidFill>
            <a:prstDash val="solid"/>
            <a:headEnd type="none" w="sm" len="sm"/>
            <a:tailEnd type="oval" w="lg" len="lg"/>
          </a:ln>
        </p:spPr>
        <p:txBody>
          <a:bodyPr/>
          <a:lstStyle/>
          <a:p>
            <a:endParaRPr lang="en-KE"/>
          </a:p>
        </p:txBody>
      </p:sp>
      <p:sp>
        <p:nvSpPr>
          <p:cNvPr id="7" name="AutoShape 7"/>
          <p:cNvSpPr/>
          <p:nvPr/>
        </p:nvSpPr>
        <p:spPr>
          <a:xfrm>
            <a:off x="7966652" y="8544242"/>
            <a:ext cx="1178676" cy="0"/>
          </a:xfrm>
          <a:prstGeom prst="line">
            <a:avLst/>
          </a:prstGeom>
          <a:ln w="28575" cap="flat">
            <a:solidFill>
              <a:srgbClr val="F4F0E1"/>
            </a:solidFill>
            <a:prstDash val="solid"/>
            <a:headEnd type="none" w="sm" len="sm"/>
            <a:tailEnd type="oval" w="lg" len="lg"/>
          </a:ln>
        </p:spPr>
        <p:txBody>
          <a:bodyPr/>
          <a:lstStyle/>
          <a:p>
            <a:endParaRPr lang="en-KE"/>
          </a:p>
        </p:txBody>
      </p:sp>
      <p:grpSp>
        <p:nvGrpSpPr>
          <p:cNvPr id="8" name="Group 8"/>
          <p:cNvGrpSpPr>
            <a:grpSpLocks noChangeAspect="1"/>
          </p:cNvGrpSpPr>
          <p:nvPr/>
        </p:nvGrpSpPr>
        <p:grpSpPr>
          <a:xfrm rot="-1442976">
            <a:off x="506187" y="2302478"/>
            <a:ext cx="6429439" cy="6429439"/>
            <a:chOff x="0" y="0"/>
            <a:chExt cx="12700000" cy="12700000"/>
          </a:xfrm>
        </p:grpSpPr>
        <p:sp>
          <p:nvSpPr>
            <p:cNvPr id="9" name="Freeform 9"/>
            <p:cNvSpPr/>
            <p:nvPr/>
          </p:nvSpPr>
          <p:spPr>
            <a:xfrm>
              <a:off x="3878580" y="-25400"/>
              <a:ext cx="8831580" cy="12733019"/>
            </a:xfrm>
            <a:custGeom>
              <a:avLst/>
              <a:gdLst/>
              <a:ahLst/>
              <a:cxnLst/>
              <a:rect l="l" t="t" r="r" b="b"/>
              <a:pathLst>
                <a:path w="8831580" h="12733019">
                  <a:moveTo>
                    <a:pt x="8831580" y="2540"/>
                  </a:moveTo>
                  <a:cubicBezTo>
                    <a:pt x="8831580" y="2540"/>
                    <a:pt x="3810" y="5080"/>
                    <a:pt x="0" y="0"/>
                  </a:cubicBezTo>
                  <a:lnTo>
                    <a:pt x="568959" y="1257300"/>
                  </a:lnTo>
                  <a:lnTo>
                    <a:pt x="1337309" y="2103120"/>
                  </a:lnTo>
                  <a:lnTo>
                    <a:pt x="1522729" y="5595620"/>
                  </a:lnTo>
                  <a:lnTo>
                    <a:pt x="2012950" y="6838950"/>
                  </a:lnTo>
                  <a:lnTo>
                    <a:pt x="2171700" y="7791450"/>
                  </a:lnTo>
                  <a:lnTo>
                    <a:pt x="2701290" y="8426450"/>
                  </a:lnTo>
                  <a:lnTo>
                    <a:pt x="2926080" y="10383520"/>
                  </a:lnTo>
                  <a:lnTo>
                    <a:pt x="3138170" y="10873739"/>
                  </a:lnTo>
                  <a:lnTo>
                    <a:pt x="3721100" y="11534139"/>
                  </a:lnTo>
                  <a:lnTo>
                    <a:pt x="3972560" y="11878309"/>
                  </a:lnTo>
                  <a:lnTo>
                    <a:pt x="4038600" y="12090399"/>
                  </a:lnTo>
                  <a:lnTo>
                    <a:pt x="4263390" y="12461239"/>
                  </a:lnTo>
                  <a:lnTo>
                    <a:pt x="4309110" y="12564109"/>
                  </a:lnTo>
                  <a:lnTo>
                    <a:pt x="4325620" y="12622529"/>
                  </a:lnTo>
                  <a:lnTo>
                    <a:pt x="4345940" y="12733019"/>
                  </a:lnTo>
                  <a:lnTo>
                    <a:pt x="8830309" y="12733019"/>
                  </a:lnTo>
                </a:path>
              </a:pathLst>
            </a:custGeom>
            <a:blipFill>
              <a:blip r:embed="rId2"/>
              <a:stretch>
                <a:fillRect t="-6643" b="-6643"/>
              </a:stretch>
            </a:blipFill>
          </p:spPr>
          <p:txBody>
            <a:bodyPr/>
            <a:lstStyle/>
            <a:p>
              <a:endParaRPr lang="en-KE"/>
            </a:p>
          </p:txBody>
        </p:sp>
        <p:sp>
          <p:nvSpPr>
            <p:cNvPr id="10" name="Freeform 10"/>
            <p:cNvSpPr/>
            <p:nvPr/>
          </p:nvSpPr>
          <p:spPr>
            <a:xfrm>
              <a:off x="-2540" y="-25400"/>
              <a:ext cx="8227060" cy="12717780"/>
            </a:xfrm>
            <a:custGeom>
              <a:avLst/>
              <a:gdLst/>
              <a:ahLst/>
              <a:cxnLst/>
              <a:rect l="l" t="t" r="r" b="b"/>
              <a:pathLst>
                <a:path w="8227060" h="12717780">
                  <a:moveTo>
                    <a:pt x="3881120" y="0"/>
                  </a:moveTo>
                  <a:lnTo>
                    <a:pt x="4450080" y="1256030"/>
                  </a:lnTo>
                  <a:lnTo>
                    <a:pt x="5218430" y="2100580"/>
                  </a:lnTo>
                  <a:lnTo>
                    <a:pt x="5403850" y="5589270"/>
                  </a:lnTo>
                  <a:lnTo>
                    <a:pt x="5894070" y="6831330"/>
                  </a:lnTo>
                  <a:lnTo>
                    <a:pt x="6052820" y="7782561"/>
                  </a:lnTo>
                  <a:lnTo>
                    <a:pt x="6582410" y="8417561"/>
                  </a:lnTo>
                  <a:lnTo>
                    <a:pt x="6807200" y="10372091"/>
                  </a:lnTo>
                  <a:lnTo>
                    <a:pt x="7019290" y="10861041"/>
                  </a:lnTo>
                  <a:lnTo>
                    <a:pt x="7602220" y="11521441"/>
                  </a:lnTo>
                  <a:lnTo>
                    <a:pt x="7853680" y="11864341"/>
                  </a:lnTo>
                  <a:lnTo>
                    <a:pt x="7919720" y="12076431"/>
                  </a:lnTo>
                  <a:lnTo>
                    <a:pt x="8144510" y="12446001"/>
                  </a:lnTo>
                  <a:lnTo>
                    <a:pt x="8190230" y="12548870"/>
                  </a:lnTo>
                  <a:lnTo>
                    <a:pt x="8206740" y="12607290"/>
                  </a:lnTo>
                  <a:lnTo>
                    <a:pt x="8227060" y="12717780"/>
                  </a:lnTo>
                  <a:lnTo>
                    <a:pt x="0" y="12717780"/>
                  </a:lnTo>
                  <a:lnTo>
                    <a:pt x="0" y="2540"/>
                  </a:lnTo>
                  <a:cubicBezTo>
                    <a:pt x="0" y="2540"/>
                    <a:pt x="3886200" y="5080"/>
                    <a:pt x="3881120" y="0"/>
                  </a:cubicBezTo>
                  <a:close/>
                </a:path>
              </a:pathLst>
            </a:custGeom>
            <a:blipFill>
              <a:blip r:embed="rId3"/>
              <a:stretch>
                <a:fillRect t="-2829" b="-2829"/>
              </a:stretch>
            </a:blipFill>
          </p:spPr>
          <p:txBody>
            <a:bodyPr/>
            <a:lstStyle/>
            <a:p>
              <a:endParaRPr lang="en-KE"/>
            </a:p>
          </p:txBody>
        </p:sp>
        <p:sp>
          <p:nvSpPr>
            <p:cNvPr id="11" name="Freeform 11"/>
            <p:cNvSpPr/>
            <p:nvPr/>
          </p:nvSpPr>
          <p:spPr>
            <a:xfrm>
              <a:off x="4357370" y="1120140"/>
              <a:ext cx="3891280" cy="11572240"/>
            </a:xfrm>
            <a:custGeom>
              <a:avLst/>
              <a:gdLst/>
              <a:ahLst/>
              <a:cxnLst/>
              <a:rect l="l" t="t" r="r" b="b"/>
              <a:pathLst>
                <a:path w="3891280" h="11572240">
                  <a:moveTo>
                    <a:pt x="0" y="0"/>
                  </a:moveTo>
                  <a:lnTo>
                    <a:pt x="3891280" y="0"/>
                  </a:lnTo>
                  <a:lnTo>
                    <a:pt x="3891280" y="11572240"/>
                  </a:lnTo>
                  <a:lnTo>
                    <a:pt x="0" y="11572240"/>
                  </a:lnTo>
                  <a:lnTo>
                    <a:pt x="0" y="0"/>
                  </a:lnTo>
                  <a:close/>
                </a:path>
              </a:pathLst>
            </a:custGeom>
            <a:blipFill>
              <a:blip r:embed="rId4"/>
              <a:stretch>
                <a:fillRect t="-63" b="-63"/>
              </a:stretch>
            </a:blipFill>
          </p:spPr>
          <p:txBody>
            <a:bodyPr/>
            <a:lstStyle/>
            <a:p>
              <a:endParaRPr lang="en-KE"/>
            </a:p>
          </p:txBody>
        </p:sp>
      </p:grpSp>
      <p:sp>
        <p:nvSpPr>
          <p:cNvPr id="12" name="TextBox 12"/>
          <p:cNvSpPr txBox="1"/>
          <p:nvPr/>
        </p:nvSpPr>
        <p:spPr>
          <a:xfrm>
            <a:off x="9515555" y="74811"/>
            <a:ext cx="6429768" cy="2104808"/>
          </a:xfrm>
          <a:prstGeom prst="rect">
            <a:avLst/>
          </a:prstGeom>
        </p:spPr>
        <p:txBody>
          <a:bodyPr lIns="0" tIns="0" rIns="0" bIns="0" rtlCol="0" anchor="t">
            <a:spAutoFit/>
          </a:bodyPr>
          <a:lstStyle/>
          <a:p>
            <a:pPr>
              <a:lnSpc>
                <a:spcPts val="8400"/>
              </a:lnSpc>
            </a:pPr>
            <a:r>
              <a:rPr lang="en-US" sz="6000">
                <a:solidFill>
                  <a:srgbClr val="D18F0D"/>
                </a:solidFill>
                <a:latin typeface="DM Sans"/>
              </a:rPr>
              <a:t>WASTE &amp; WATER</a:t>
            </a:r>
          </a:p>
          <a:p>
            <a:pPr>
              <a:lnSpc>
                <a:spcPts val="8400"/>
              </a:lnSpc>
              <a:spcBef>
                <a:spcPct val="0"/>
              </a:spcBef>
            </a:pPr>
            <a:r>
              <a:rPr lang="en-US" sz="6000">
                <a:solidFill>
                  <a:srgbClr val="D18F0D"/>
                </a:solidFill>
                <a:latin typeface="DM Sans"/>
              </a:rPr>
              <a:t>   MANAGEMENT</a:t>
            </a:r>
          </a:p>
        </p:txBody>
      </p:sp>
      <p:sp>
        <p:nvSpPr>
          <p:cNvPr id="13" name="TextBox 13"/>
          <p:cNvSpPr txBox="1"/>
          <p:nvPr/>
        </p:nvSpPr>
        <p:spPr>
          <a:xfrm>
            <a:off x="9505626" y="4348798"/>
            <a:ext cx="4335313" cy="606425"/>
          </a:xfrm>
          <a:prstGeom prst="rect">
            <a:avLst/>
          </a:prstGeom>
        </p:spPr>
        <p:txBody>
          <a:bodyPr lIns="0" tIns="0" rIns="0" bIns="0" rtlCol="0" anchor="t">
            <a:spAutoFit/>
          </a:bodyPr>
          <a:lstStyle/>
          <a:p>
            <a:pPr>
              <a:lnSpc>
                <a:spcPts val="4900"/>
              </a:lnSpc>
              <a:spcBef>
                <a:spcPct val="0"/>
              </a:spcBef>
            </a:pPr>
            <a:r>
              <a:rPr lang="en-US" sz="3500">
                <a:solidFill>
                  <a:srgbClr val="ADB605"/>
                </a:solidFill>
                <a:latin typeface="DM Sans Bold"/>
              </a:rPr>
              <a:t>METHANE CAPTURE</a:t>
            </a:r>
          </a:p>
        </p:txBody>
      </p:sp>
      <p:sp>
        <p:nvSpPr>
          <p:cNvPr id="14" name="TextBox 14"/>
          <p:cNvSpPr txBox="1"/>
          <p:nvPr/>
        </p:nvSpPr>
        <p:spPr>
          <a:xfrm>
            <a:off x="9505626" y="5124767"/>
            <a:ext cx="7753674" cy="1108466"/>
          </a:xfrm>
          <a:prstGeom prst="rect">
            <a:avLst/>
          </a:prstGeom>
        </p:spPr>
        <p:txBody>
          <a:bodyPr lIns="0" tIns="0" rIns="0" bIns="0" rtlCol="0" anchor="t">
            <a:spAutoFit/>
          </a:bodyPr>
          <a:lstStyle/>
          <a:p>
            <a:pPr>
              <a:lnSpc>
                <a:spcPts val="2940"/>
              </a:lnSpc>
              <a:spcBef>
                <a:spcPct val="0"/>
              </a:spcBef>
            </a:pPr>
            <a:r>
              <a:rPr lang="en-US" sz="2100">
                <a:solidFill>
                  <a:srgbClr val="FFFFFF"/>
                </a:solidFill>
                <a:latin typeface="DM Sans"/>
              </a:rPr>
              <a:t>harnessing biogas from decomposing mango waste through anaerobic digestionand also mitigat greenhouse gas emmissionse</a:t>
            </a:r>
          </a:p>
        </p:txBody>
      </p:sp>
      <p:sp>
        <p:nvSpPr>
          <p:cNvPr id="15" name="TextBox 15"/>
          <p:cNvSpPr txBox="1"/>
          <p:nvPr/>
        </p:nvSpPr>
        <p:spPr>
          <a:xfrm>
            <a:off x="9556489" y="6233477"/>
            <a:ext cx="4335313" cy="606425"/>
          </a:xfrm>
          <a:prstGeom prst="rect">
            <a:avLst/>
          </a:prstGeom>
        </p:spPr>
        <p:txBody>
          <a:bodyPr lIns="0" tIns="0" rIns="0" bIns="0" rtlCol="0" anchor="t">
            <a:spAutoFit/>
          </a:bodyPr>
          <a:lstStyle/>
          <a:p>
            <a:pPr>
              <a:lnSpc>
                <a:spcPts val="4900"/>
              </a:lnSpc>
              <a:spcBef>
                <a:spcPct val="0"/>
              </a:spcBef>
            </a:pPr>
            <a:r>
              <a:rPr lang="en-US" sz="3500">
                <a:solidFill>
                  <a:srgbClr val="ADB605"/>
                </a:solidFill>
                <a:latin typeface="DM Sans Bold"/>
              </a:rPr>
              <a:t>PROPER IRRIGATION</a:t>
            </a:r>
          </a:p>
        </p:txBody>
      </p:sp>
      <p:sp>
        <p:nvSpPr>
          <p:cNvPr id="16" name="TextBox 16"/>
          <p:cNvSpPr txBox="1"/>
          <p:nvPr/>
        </p:nvSpPr>
        <p:spPr>
          <a:xfrm>
            <a:off x="9556489" y="7009447"/>
            <a:ext cx="7702811" cy="1108466"/>
          </a:xfrm>
          <a:prstGeom prst="rect">
            <a:avLst/>
          </a:prstGeom>
        </p:spPr>
        <p:txBody>
          <a:bodyPr lIns="0" tIns="0" rIns="0" bIns="0" rtlCol="0" anchor="t">
            <a:spAutoFit/>
          </a:bodyPr>
          <a:lstStyle/>
          <a:p>
            <a:pPr>
              <a:lnSpc>
                <a:spcPts val="2940"/>
              </a:lnSpc>
              <a:spcBef>
                <a:spcPct val="0"/>
              </a:spcBef>
            </a:pPr>
            <a:r>
              <a:rPr lang="en-US" sz="2100">
                <a:solidFill>
                  <a:srgbClr val="FFFFFF"/>
                </a:solidFill>
                <a:latin typeface="DM Sans"/>
              </a:rPr>
              <a:t>Involves delivering the right amount of water at the right time, ensuring healthy root development and optimal fruit growth while preventing waterlogging and wastage</a:t>
            </a:r>
          </a:p>
        </p:txBody>
      </p:sp>
      <p:sp>
        <p:nvSpPr>
          <p:cNvPr id="17" name="TextBox 17"/>
          <p:cNvSpPr txBox="1"/>
          <p:nvPr/>
        </p:nvSpPr>
        <p:spPr>
          <a:xfrm>
            <a:off x="9556489" y="8241982"/>
            <a:ext cx="6630137" cy="606425"/>
          </a:xfrm>
          <a:prstGeom prst="rect">
            <a:avLst/>
          </a:prstGeom>
        </p:spPr>
        <p:txBody>
          <a:bodyPr lIns="0" tIns="0" rIns="0" bIns="0" rtlCol="0" anchor="t">
            <a:spAutoFit/>
          </a:bodyPr>
          <a:lstStyle/>
          <a:p>
            <a:pPr>
              <a:lnSpc>
                <a:spcPts val="4900"/>
              </a:lnSpc>
              <a:spcBef>
                <a:spcPct val="0"/>
              </a:spcBef>
            </a:pPr>
            <a:r>
              <a:rPr lang="en-US" sz="3500">
                <a:solidFill>
                  <a:srgbClr val="ADB605"/>
                </a:solidFill>
                <a:latin typeface="DM Sans Bold"/>
              </a:rPr>
              <a:t>CUTTING EDGE TECHNOLOGY</a:t>
            </a:r>
          </a:p>
        </p:txBody>
      </p:sp>
      <p:sp>
        <p:nvSpPr>
          <p:cNvPr id="18" name="TextBox 18"/>
          <p:cNvSpPr txBox="1"/>
          <p:nvPr/>
        </p:nvSpPr>
        <p:spPr>
          <a:xfrm>
            <a:off x="9556489" y="9017952"/>
            <a:ext cx="7702811" cy="737103"/>
          </a:xfrm>
          <a:prstGeom prst="rect">
            <a:avLst/>
          </a:prstGeom>
        </p:spPr>
        <p:txBody>
          <a:bodyPr lIns="0" tIns="0" rIns="0" bIns="0" rtlCol="0" anchor="t">
            <a:spAutoFit/>
          </a:bodyPr>
          <a:lstStyle/>
          <a:p>
            <a:pPr>
              <a:lnSpc>
                <a:spcPts val="2940"/>
              </a:lnSpc>
            </a:pPr>
            <a:r>
              <a:rPr lang="en-US" sz="2100">
                <a:solidFill>
                  <a:srgbClr val="FFFFFF"/>
                </a:solidFill>
                <a:latin typeface="DM Sans"/>
              </a:rPr>
              <a:t>Blockchain Technology</a:t>
            </a:r>
          </a:p>
          <a:p>
            <a:pPr>
              <a:lnSpc>
                <a:spcPts val="2940"/>
              </a:lnSpc>
              <a:spcBef>
                <a:spcPct val="0"/>
              </a:spcBef>
            </a:pPr>
            <a:r>
              <a:rPr lang="en-US" sz="2100">
                <a:solidFill>
                  <a:srgbClr val="FFFFFF"/>
                </a:solidFill>
                <a:latin typeface="DM Sans"/>
              </a:rPr>
              <a:t>IoT sensors</a:t>
            </a:r>
          </a:p>
        </p:txBody>
      </p:sp>
    </p:spTree>
  </p:cSld>
  <p:clrMapOvr>
    <a:masterClrMapping/>
  </p:clrMapOvr>
  <p:transition advTm="1218"/>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295</Words>
  <Application>Microsoft Office PowerPoint</Application>
  <PresentationFormat>Custom</PresentationFormat>
  <Paragraphs>44</Paragraphs>
  <Slides>12</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12</vt:i4>
      </vt:variant>
    </vt:vector>
  </HeadingPairs>
  <TitlesOfParts>
    <vt:vector size="24" baseType="lpstr">
      <vt:lpstr>Open Sans 2</vt:lpstr>
      <vt:lpstr>Arial</vt:lpstr>
      <vt:lpstr>Archivo Black</vt:lpstr>
      <vt:lpstr>Comic Sans Bold</vt:lpstr>
      <vt:lpstr>Hatton</vt:lpstr>
      <vt:lpstr>Atkinson Hyperlegible</vt:lpstr>
      <vt:lpstr>Calibri</vt:lpstr>
      <vt:lpstr>Comic Sans</vt:lpstr>
      <vt:lpstr>DM Sans Bold</vt:lpstr>
      <vt:lpstr>Canva Sans Bold</vt:lpstr>
      <vt:lpstr>DM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and white Sustainability modern presentation</dc:title>
  <dc:creator/>
  <cp:lastModifiedBy>Zainab Kangale</cp:lastModifiedBy>
  <cp:revision>5</cp:revision>
  <dcterms:created xsi:type="dcterms:W3CDTF">2006-08-16T00:00:00Z</dcterms:created>
  <dcterms:modified xsi:type="dcterms:W3CDTF">2023-10-24T11:11:48Z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B411B8CFAFCB425191612A65725CCBC3</vt:lpwstr>
  </property>
  <property fmtid="{D5CDD505-2E9C-101B-9397-08002B2CF9AE}" pid="3" name="KSOProductBuildVer">
    <vt:lpwstr>1033-11.2.0.11537</vt:lpwstr>
  </property>
</Properties>
</file>